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9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6" r:id="rId2"/>
    <p:sldMasterId id="2147483661" r:id="rId3"/>
    <p:sldMasterId id="2147483666" r:id="rId4"/>
    <p:sldMasterId id="2147483671" r:id="rId5"/>
    <p:sldMasterId id="2147483676" r:id="rId6"/>
    <p:sldMasterId id="2147483681" r:id="rId7"/>
    <p:sldMasterId id="2147483686" r:id="rId8"/>
    <p:sldMasterId id="2147483691" r:id="rId9"/>
    <p:sldMasterId id="2147483696" r:id="rId10"/>
  </p:sldMasterIdLst>
  <p:notesMasterIdLst>
    <p:notesMasterId r:id="rId19"/>
  </p:notesMasterIdLst>
  <p:handoutMasterIdLst>
    <p:handoutMasterId r:id="rId20"/>
  </p:handoutMasterIdLst>
  <p:sldIdLst>
    <p:sldId id="256" r:id="rId11"/>
    <p:sldId id="287" r:id="rId12"/>
    <p:sldId id="276" r:id="rId13"/>
    <p:sldId id="365" r:id="rId14"/>
    <p:sldId id="372" r:id="rId15"/>
    <p:sldId id="373" r:id="rId16"/>
    <p:sldId id="375" r:id="rId17"/>
    <p:sldId id="37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72">
          <p15:clr>
            <a:srgbClr val="A4A3A4"/>
          </p15:clr>
        </p15:guide>
        <p15:guide id="2" orient="horz" pos="2504">
          <p15:clr>
            <a:srgbClr val="A4A3A4"/>
          </p15:clr>
        </p15:guide>
        <p15:guide id="3" pos="3264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CE0037"/>
    <a:srgbClr val="001EFF"/>
    <a:srgbClr val="42B6E6"/>
    <a:srgbClr val="46AAC5"/>
    <a:srgbClr val="7FD35E"/>
    <a:srgbClr val="A6BBC8"/>
    <a:srgbClr val="00BFB3"/>
    <a:srgbClr val="00A9E0"/>
    <a:srgbClr val="F1B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95540" autoAdjust="0"/>
  </p:normalViewPr>
  <p:slideViewPr>
    <p:cSldViewPr snapToGrid="0" snapToObjects="1" showGuides="1">
      <p:cViewPr>
        <p:scale>
          <a:sx n="78" d="100"/>
          <a:sy n="78" d="100"/>
        </p:scale>
        <p:origin x="2280" y="858"/>
      </p:cViewPr>
      <p:guideLst>
        <p:guide orient="horz" pos="4072"/>
        <p:guide orient="horz" pos="2504"/>
        <p:guide pos="326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2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40536-42AE-0940-B1D8-28D002B9A2FA}" type="datetimeFigureOut">
              <a:rPr lang="en-US" smtClean="0">
                <a:latin typeface="Arial"/>
              </a:rPr>
              <a:t>11/25/2018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4C26B-855F-CF4A-A252-EF83F4FD0F28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3236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62AC9-7989-4012-A052-BFAD9D964E1B}" type="datetimeFigureOut">
              <a:rPr lang="en-GB" smtClean="0"/>
              <a:t>25/11/2018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2466F-4099-4A21-8580-45CE6B4CF9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346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2466F-4099-4A21-8580-45CE6B4CF9B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818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2466F-4099-4A21-8580-45CE6B4CF9B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56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2466F-4099-4A21-8580-45CE6B4CF9B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459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2466F-4099-4A21-8580-45CE6B4CF9B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556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2466F-4099-4A21-8580-45CE6B4CF9B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06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772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72840"/>
            <a:ext cx="6400800" cy="6350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09920"/>
            <a:ext cx="1400175" cy="97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038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1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41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36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B5B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772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72840"/>
            <a:ext cx="6400800" cy="6350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1825"/>
            <a:ext cx="1400810" cy="97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7705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B5B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11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B5B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41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B5B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36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9FAE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772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72840"/>
            <a:ext cx="6400800" cy="635000"/>
          </a:xfrm>
        </p:spPr>
        <p:txBody>
          <a:bodyPr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21985"/>
            <a:ext cx="1371600" cy="95123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</p:spTree>
    <p:extLst>
      <p:ext uri="{BB962C8B-B14F-4D97-AF65-F5344CB8AC3E}">
        <p14:creationId xmlns:p14="http://schemas.microsoft.com/office/powerpoint/2010/main" val="3847705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9FAE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113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9FAE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41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90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9FAE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368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772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72840"/>
            <a:ext cx="6400800" cy="635000"/>
          </a:xfrm>
        </p:spPr>
        <p:txBody>
          <a:bodyPr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21985"/>
            <a:ext cx="1371600" cy="95123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</p:spTree>
    <p:extLst>
      <p:ext uri="{BB962C8B-B14F-4D97-AF65-F5344CB8AC3E}">
        <p14:creationId xmlns:p14="http://schemas.microsoft.com/office/powerpoint/2010/main" val="3847705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113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410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36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772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72840"/>
            <a:ext cx="6400800" cy="635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1825"/>
            <a:ext cx="1400810" cy="97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10504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376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67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254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772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72840"/>
            <a:ext cx="6400800" cy="635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1825"/>
            <a:ext cx="1400810" cy="97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9039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574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425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676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197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772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72840"/>
            <a:ext cx="6400800" cy="635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1825"/>
            <a:ext cx="1400810" cy="97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90393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425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676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197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772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72840"/>
            <a:ext cx="6400800" cy="635000"/>
          </a:xfrm>
        </p:spPr>
        <p:txBody>
          <a:bodyPr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21985"/>
            <a:ext cx="1371600" cy="95123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</p:spTree>
    <p:extLst>
      <p:ext uri="{BB962C8B-B14F-4D97-AF65-F5344CB8AC3E}">
        <p14:creationId xmlns:p14="http://schemas.microsoft.com/office/powerpoint/2010/main" val="22290393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425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67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040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19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772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72840"/>
            <a:ext cx="6400800" cy="6350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1825"/>
            <a:ext cx="1400810" cy="97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688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0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01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55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43200"/>
            <a:ext cx="77724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72840"/>
            <a:ext cx="6400800" cy="6350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B1DCE-078B-9B45-8AF1-08EF51FD2ECA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035AD-ED86-F747-91EE-6D9099079B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1825"/>
            <a:ext cx="1400810" cy="97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770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.png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.pn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.png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8900"/>
            <a:ext cx="8229600" cy="351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938B1DCE-078B-9B45-8AF1-08EF51FD2ECA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CC2035AD-ED86-F747-91EE-6D9099079B3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9602301" y="373598"/>
            <a:ext cx="2176315" cy="962352"/>
            <a:chOff x="7550001" y="1111278"/>
            <a:chExt cx="962352" cy="962352"/>
          </a:xfrm>
        </p:grpSpPr>
        <p:sp>
          <p:nvSpPr>
            <p:cNvPr id="29" name="Rectangle 28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702F8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 userDrawn="1"/>
          </p:nvSpPr>
          <p:spPr>
            <a:xfrm>
              <a:off x="7604840" y="1315455"/>
              <a:ext cx="783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112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47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138</a:t>
              </a:r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9602302" y="3256124"/>
            <a:ext cx="962352" cy="962352"/>
            <a:chOff x="7550001" y="1111278"/>
            <a:chExt cx="962352" cy="962352"/>
          </a:xfrm>
          <a:solidFill>
            <a:srgbClr val="0099FF"/>
          </a:solidFill>
        </p:grpSpPr>
        <p:sp>
          <p:nvSpPr>
            <p:cNvPr id="32" name="Rectangle 31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F1B43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solidFill>
              <a:srgbClr val="F1B434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241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52</a:t>
              </a:r>
            </a:p>
          </p:txBody>
        </p:sp>
      </p:grpSp>
      <p:grpSp>
        <p:nvGrpSpPr>
          <p:cNvPr id="34" name="Group 33"/>
          <p:cNvGrpSpPr/>
          <p:nvPr userDrawn="1"/>
        </p:nvGrpSpPr>
        <p:grpSpPr>
          <a:xfrm>
            <a:off x="9602302" y="4578225"/>
            <a:ext cx="962352" cy="962352"/>
            <a:chOff x="7550001" y="1111278"/>
            <a:chExt cx="962352" cy="962352"/>
          </a:xfrm>
          <a:solidFill>
            <a:srgbClr val="CE0037"/>
          </a:solidFill>
        </p:grpSpPr>
        <p:sp>
          <p:nvSpPr>
            <p:cNvPr id="35" name="Rectangle 34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206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55</a:t>
              </a:r>
            </a:p>
          </p:txBody>
        </p:sp>
      </p:grpSp>
      <p:grpSp>
        <p:nvGrpSpPr>
          <p:cNvPr id="37" name="Group 36"/>
          <p:cNvGrpSpPr/>
          <p:nvPr userDrawn="1"/>
        </p:nvGrpSpPr>
        <p:grpSpPr>
          <a:xfrm>
            <a:off x="10816265" y="3256124"/>
            <a:ext cx="962352" cy="962352"/>
            <a:chOff x="7550001" y="1111278"/>
            <a:chExt cx="962352" cy="962352"/>
          </a:xfrm>
          <a:solidFill>
            <a:srgbClr val="00A9E0"/>
          </a:solidFill>
        </p:grpSpPr>
        <p:sp>
          <p:nvSpPr>
            <p:cNvPr id="38" name="Rectangle 37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169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224</a:t>
              </a:r>
            </a:p>
          </p:txBody>
        </p:sp>
      </p:grpSp>
      <p:grpSp>
        <p:nvGrpSpPr>
          <p:cNvPr id="40" name="Group 39"/>
          <p:cNvGrpSpPr/>
          <p:nvPr userDrawn="1"/>
        </p:nvGrpSpPr>
        <p:grpSpPr>
          <a:xfrm>
            <a:off x="10816265" y="4578225"/>
            <a:ext cx="962352" cy="962352"/>
            <a:chOff x="7550001" y="1111278"/>
            <a:chExt cx="962352" cy="962352"/>
          </a:xfrm>
          <a:solidFill>
            <a:srgbClr val="00BFB3"/>
          </a:solidFill>
        </p:grpSpPr>
        <p:sp>
          <p:nvSpPr>
            <p:cNvPr id="41" name="Rectangle 40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42" name="TextBox 41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191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179</a:t>
              </a:r>
            </a:p>
          </p:txBody>
        </p:sp>
      </p:grpSp>
      <p:grpSp>
        <p:nvGrpSpPr>
          <p:cNvPr id="43" name="Group 42"/>
          <p:cNvGrpSpPr/>
          <p:nvPr userDrawn="1"/>
        </p:nvGrpSpPr>
        <p:grpSpPr>
          <a:xfrm>
            <a:off x="10816265" y="5888825"/>
            <a:ext cx="962352" cy="962352"/>
            <a:chOff x="7550001" y="1111278"/>
            <a:chExt cx="962352" cy="962352"/>
          </a:xfrm>
          <a:solidFill>
            <a:srgbClr val="A6BBC8"/>
          </a:solidFill>
        </p:grpSpPr>
        <p:sp>
          <p:nvSpPr>
            <p:cNvPr id="44" name="Rectangle 43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200</a:t>
              </a:r>
            </a:p>
          </p:txBody>
        </p:sp>
      </p:grpSp>
      <p:grpSp>
        <p:nvGrpSpPr>
          <p:cNvPr id="46" name="Group 45"/>
          <p:cNvGrpSpPr/>
          <p:nvPr userDrawn="1"/>
        </p:nvGrpSpPr>
        <p:grpSpPr>
          <a:xfrm>
            <a:off x="3626934" y="-1181201"/>
            <a:ext cx="962352" cy="962352"/>
            <a:chOff x="7550001" y="1111278"/>
            <a:chExt cx="962352" cy="962352"/>
          </a:xfrm>
          <a:solidFill>
            <a:srgbClr val="B08A42"/>
          </a:solidFill>
        </p:grpSpPr>
        <p:sp>
          <p:nvSpPr>
            <p:cNvPr id="47" name="Rectangle 46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48" name="TextBox 47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176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66</a:t>
              </a:r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9602302" y="1764521"/>
            <a:ext cx="962352" cy="962352"/>
            <a:chOff x="7550001" y="1111278"/>
            <a:chExt cx="962352" cy="962352"/>
          </a:xfrm>
          <a:solidFill>
            <a:srgbClr val="B5BD00"/>
          </a:solidFill>
        </p:grpSpPr>
        <p:sp>
          <p:nvSpPr>
            <p:cNvPr id="57" name="Rectangle 56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181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0</a:t>
              </a: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10816265" y="1764521"/>
            <a:ext cx="962352" cy="962352"/>
            <a:chOff x="7550001" y="1111278"/>
            <a:chExt cx="962352" cy="962352"/>
          </a:xfrm>
          <a:solidFill>
            <a:srgbClr val="9FAEE5"/>
          </a:solidFill>
        </p:grpSpPr>
        <p:sp>
          <p:nvSpPr>
            <p:cNvPr id="63" name="Rectangle 62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159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174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229</a:t>
              </a: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396254" y="-1181548"/>
            <a:ext cx="1978646" cy="962352"/>
            <a:chOff x="7550001" y="1111278"/>
            <a:chExt cx="962352" cy="962352"/>
          </a:xfrm>
          <a:solidFill>
            <a:srgbClr val="003366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51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102</a:t>
              </a:r>
            </a:p>
          </p:txBody>
        </p:sp>
      </p:grpSp>
      <p:grpSp>
        <p:nvGrpSpPr>
          <p:cNvPr id="68" name="Group 67"/>
          <p:cNvGrpSpPr/>
          <p:nvPr userDrawn="1"/>
        </p:nvGrpSpPr>
        <p:grpSpPr>
          <a:xfrm>
            <a:off x="2522034" y="-1181201"/>
            <a:ext cx="962352" cy="962352"/>
            <a:chOff x="7550001" y="1111278"/>
            <a:chExt cx="962352" cy="962352"/>
          </a:xfrm>
          <a:solidFill>
            <a:srgbClr val="42B6E6"/>
          </a:solidFill>
        </p:grpSpPr>
        <p:sp>
          <p:nvSpPr>
            <p:cNvPr id="69" name="Rectangle 68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230</a:t>
              </a: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96254" y="-162807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Top line palette</a:t>
            </a:r>
          </a:p>
        </p:txBody>
      </p:sp>
      <p:sp>
        <p:nvSpPr>
          <p:cNvPr id="74" name="TextBox 73"/>
          <p:cNvSpPr txBox="1"/>
          <p:nvPr userDrawn="1"/>
        </p:nvSpPr>
        <p:spPr>
          <a:xfrm>
            <a:off x="9602302" y="-7603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Education palette</a:t>
            </a:r>
          </a:p>
        </p:txBody>
      </p:sp>
      <p:sp>
        <p:nvSpPr>
          <p:cNvPr id="75" name="TextBox 74"/>
          <p:cNvSpPr txBox="1"/>
          <p:nvPr userDrawn="1"/>
        </p:nvSpPr>
        <p:spPr>
          <a:xfrm>
            <a:off x="9602301" y="1404522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Undergrad</a:t>
            </a:r>
          </a:p>
        </p:txBody>
      </p:sp>
      <p:sp>
        <p:nvSpPr>
          <p:cNvPr id="76" name="TextBox 75"/>
          <p:cNvSpPr txBox="1"/>
          <p:nvPr userDrawn="1"/>
        </p:nvSpPr>
        <p:spPr>
          <a:xfrm>
            <a:off x="10816265" y="1402065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Postgrad</a:t>
            </a:r>
          </a:p>
        </p:txBody>
      </p:sp>
      <p:sp>
        <p:nvSpPr>
          <p:cNvPr id="77" name="TextBox 76"/>
          <p:cNvSpPr txBox="1"/>
          <p:nvPr userDrawn="1"/>
        </p:nvSpPr>
        <p:spPr>
          <a:xfrm>
            <a:off x="9602301" y="296820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ALSS</a:t>
            </a:r>
          </a:p>
        </p:txBody>
      </p:sp>
      <p:sp>
        <p:nvSpPr>
          <p:cNvPr id="78" name="TextBox 77"/>
          <p:cNvSpPr txBox="1"/>
          <p:nvPr userDrawn="1"/>
        </p:nvSpPr>
        <p:spPr>
          <a:xfrm>
            <a:off x="10816265" y="296574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HSCE</a:t>
            </a:r>
          </a:p>
        </p:txBody>
      </p:sp>
      <p:sp>
        <p:nvSpPr>
          <p:cNvPr id="79" name="TextBox 78"/>
          <p:cNvSpPr txBox="1"/>
          <p:nvPr userDrawn="1"/>
        </p:nvSpPr>
        <p:spPr>
          <a:xfrm>
            <a:off x="9602301" y="430368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MS</a:t>
            </a:r>
          </a:p>
        </p:txBody>
      </p:sp>
      <p:sp>
        <p:nvSpPr>
          <p:cNvPr id="80" name="TextBox 79"/>
          <p:cNvSpPr txBox="1"/>
          <p:nvPr userDrawn="1"/>
        </p:nvSpPr>
        <p:spPr>
          <a:xfrm>
            <a:off x="10816265" y="43012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S&amp;T</a:t>
            </a:r>
          </a:p>
        </p:txBody>
      </p:sp>
      <p:sp>
        <p:nvSpPr>
          <p:cNvPr id="81" name="TextBox 80"/>
          <p:cNvSpPr txBox="1"/>
          <p:nvPr userDrawn="1"/>
        </p:nvSpPr>
        <p:spPr>
          <a:xfrm>
            <a:off x="10816265" y="56118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LAIBS</a:t>
            </a:r>
          </a:p>
        </p:txBody>
      </p:sp>
      <p:pic>
        <p:nvPicPr>
          <p:cNvPr id="53" name="Picture 52" descr="Anglia_Ruskin_Logo_RGB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" y="285826"/>
            <a:ext cx="2045208" cy="679704"/>
          </a:xfrm>
          <a:prstGeom prst="rect">
            <a:avLst/>
          </a:prstGeom>
        </p:spPr>
      </p:pic>
      <p:pic>
        <p:nvPicPr>
          <p:cNvPr id="54" name="Picture 53" descr="Anglia_Ruskin_Logo_BLACK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865428"/>
            <a:ext cx="2045208" cy="679704"/>
          </a:xfrm>
          <a:prstGeom prst="rect">
            <a:avLst/>
          </a:prstGeom>
        </p:spPr>
      </p:pic>
      <p:pic>
        <p:nvPicPr>
          <p:cNvPr id="55" name="Picture 54" descr="Anglia_Ruskin_Logo_WHITE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001817"/>
            <a:ext cx="2045208" cy="679704"/>
          </a:xfrm>
          <a:prstGeom prst="rect">
            <a:avLst/>
          </a:prstGeom>
        </p:spPr>
      </p:pic>
      <p:pic>
        <p:nvPicPr>
          <p:cNvPr id="59" name="Picture 58" descr="Anglia_Ruskin_Logo_RGB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14393"/>
            <a:ext cx="2045208" cy="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rgbClr val="003366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8001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A6B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8900"/>
            <a:ext cx="8229600" cy="351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938B1DCE-078B-9B45-8AF1-08EF51FD2ECA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CC2035AD-ED86-F747-91EE-6D9099079B3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602301" y="373598"/>
            <a:ext cx="2176315" cy="962352"/>
            <a:chOff x="7550001" y="1111278"/>
            <a:chExt cx="962352" cy="962352"/>
          </a:xfrm>
        </p:grpSpPr>
        <p:sp>
          <p:nvSpPr>
            <p:cNvPr id="50" name="Rectangle 4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702F8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7604840" y="1315455"/>
              <a:ext cx="783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112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47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138</a:t>
              </a:r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9602302" y="3256124"/>
            <a:ext cx="962352" cy="962352"/>
            <a:chOff x="7550001" y="1111278"/>
            <a:chExt cx="962352" cy="962352"/>
          </a:xfrm>
          <a:solidFill>
            <a:srgbClr val="0099FF"/>
          </a:solidFill>
        </p:grpSpPr>
        <p:sp>
          <p:nvSpPr>
            <p:cNvPr id="57" name="Rectangle 56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F1B43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solidFill>
              <a:srgbClr val="F1B434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241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52</a:t>
              </a: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9602302" y="4578225"/>
            <a:ext cx="962352" cy="962352"/>
            <a:chOff x="7550001" y="1111278"/>
            <a:chExt cx="962352" cy="962352"/>
          </a:xfrm>
          <a:solidFill>
            <a:srgbClr val="CE0037"/>
          </a:solidFill>
        </p:grpSpPr>
        <p:sp>
          <p:nvSpPr>
            <p:cNvPr id="60" name="Rectangle 5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206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55</a:t>
              </a: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10816265" y="3256124"/>
            <a:ext cx="962352" cy="962352"/>
            <a:chOff x="7550001" y="1111278"/>
            <a:chExt cx="962352" cy="962352"/>
          </a:xfrm>
          <a:solidFill>
            <a:srgbClr val="00A9E0"/>
          </a:solidFill>
        </p:grpSpPr>
        <p:sp>
          <p:nvSpPr>
            <p:cNvPr id="63" name="Rectangle 62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169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224</a:t>
              </a: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10816265" y="4578225"/>
            <a:ext cx="962352" cy="962352"/>
            <a:chOff x="7550001" y="1111278"/>
            <a:chExt cx="962352" cy="962352"/>
          </a:xfrm>
          <a:solidFill>
            <a:srgbClr val="00BFB3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191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179</a:t>
              </a:r>
            </a:p>
          </p:txBody>
        </p:sp>
      </p:grpSp>
      <p:grpSp>
        <p:nvGrpSpPr>
          <p:cNvPr id="68" name="Group 67"/>
          <p:cNvGrpSpPr/>
          <p:nvPr userDrawn="1"/>
        </p:nvGrpSpPr>
        <p:grpSpPr>
          <a:xfrm>
            <a:off x="10816265" y="5888825"/>
            <a:ext cx="962352" cy="962352"/>
            <a:chOff x="7550001" y="1111278"/>
            <a:chExt cx="962352" cy="962352"/>
          </a:xfrm>
          <a:solidFill>
            <a:srgbClr val="A6BBC8"/>
          </a:solidFill>
        </p:grpSpPr>
        <p:sp>
          <p:nvSpPr>
            <p:cNvPr id="69" name="Rectangle 68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200</a:t>
              </a:r>
            </a:p>
          </p:txBody>
        </p:sp>
      </p:grpSp>
      <p:grpSp>
        <p:nvGrpSpPr>
          <p:cNvPr id="71" name="Group 70"/>
          <p:cNvGrpSpPr/>
          <p:nvPr userDrawn="1"/>
        </p:nvGrpSpPr>
        <p:grpSpPr>
          <a:xfrm>
            <a:off x="3626934" y="-1181201"/>
            <a:ext cx="962352" cy="962352"/>
            <a:chOff x="7550001" y="1111278"/>
            <a:chExt cx="962352" cy="962352"/>
          </a:xfrm>
          <a:solidFill>
            <a:srgbClr val="B08A42"/>
          </a:solidFill>
        </p:grpSpPr>
        <p:sp>
          <p:nvSpPr>
            <p:cNvPr id="72" name="Rectangle 71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176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66</a:t>
              </a:r>
            </a:p>
          </p:txBody>
        </p:sp>
      </p:grpSp>
      <p:grpSp>
        <p:nvGrpSpPr>
          <p:cNvPr id="74" name="Group 73"/>
          <p:cNvGrpSpPr/>
          <p:nvPr userDrawn="1"/>
        </p:nvGrpSpPr>
        <p:grpSpPr>
          <a:xfrm>
            <a:off x="9602302" y="1764521"/>
            <a:ext cx="962352" cy="962352"/>
            <a:chOff x="7550001" y="1111278"/>
            <a:chExt cx="962352" cy="962352"/>
          </a:xfrm>
          <a:solidFill>
            <a:srgbClr val="B5BD00"/>
          </a:solidFill>
        </p:grpSpPr>
        <p:sp>
          <p:nvSpPr>
            <p:cNvPr id="75" name="Rectangle 74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6" name="TextBox 75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181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0</a:t>
              </a:r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816265" y="1764521"/>
            <a:ext cx="962352" cy="962352"/>
            <a:chOff x="7550001" y="1111278"/>
            <a:chExt cx="962352" cy="962352"/>
          </a:xfrm>
          <a:solidFill>
            <a:srgbClr val="9FAEE5"/>
          </a:solidFill>
        </p:grpSpPr>
        <p:sp>
          <p:nvSpPr>
            <p:cNvPr id="78" name="Rectangle 77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159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174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229</a:t>
              </a:r>
            </a:p>
          </p:txBody>
        </p:sp>
      </p:grpSp>
      <p:grpSp>
        <p:nvGrpSpPr>
          <p:cNvPr id="80" name="Group 79"/>
          <p:cNvGrpSpPr/>
          <p:nvPr userDrawn="1"/>
        </p:nvGrpSpPr>
        <p:grpSpPr>
          <a:xfrm>
            <a:off x="396254" y="-1181548"/>
            <a:ext cx="1978646" cy="962352"/>
            <a:chOff x="7550001" y="1111278"/>
            <a:chExt cx="962352" cy="962352"/>
          </a:xfrm>
          <a:solidFill>
            <a:srgbClr val="003366"/>
          </a:solidFill>
        </p:grpSpPr>
        <p:sp>
          <p:nvSpPr>
            <p:cNvPr id="81" name="Rectangle 80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2" name="TextBox 81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51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102</a:t>
              </a:r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2522034" y="-1181201"/>
            <a:ext cx="962352" cy="962352"/>
            <a:chOff x="7550001" y="1111278"/>
            <a:chExt cx="962352" cy="962352"/>
          </a:xfrm>
          <a:solidFill>
            <a:srgbClr val="42B6E6"/>
          </a:solidFill>
        </p:grpSpPr>
        <p:sp>
          <p:nvSpPr>
            <p:cNvPr id="84" name="Rectangle 83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230</a:t>
              </a:r>
            </a:p>
          </p:txBody>
        </p:sp>
      </p:grpSp>
      <p:sp>
        <p:nvSpPr>
          <p:cNvPr id="86" name="TextBox 85"/>
          <p:cNvSpPr txBox="1"/>
          <p:nvPr userDrawn="1"/>
        </p:nvSpPr>
        <p:spPr>
          <a:xfrm>
            <a:off x="396254" y="-162807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Top line palette</a:t>
            </a:r>
          </a:p>
        </p:txBody>
      </p:sp>
      <p:sp>
        <p:nvSpPr>
          <p:cNvPr id="87" name="TextBox 86"/>
          <p:cNvSpPr txBox="1"/>
          <p:nvPr userDrawn="1"/>
        </p:nvSpPr>
        <p:spPr>
          <a:xfrm>
            <a:off x="9602302" y="-7603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Education palette</a:t>
            </a:r>
          </a:p>
        </p:txBody>
      </p:sp>
      <p:sp>
        <p:nvSpPr>
          <p:cNvPr id="88" name="TextBox 87"/>
          <p:cNvSpPr txBox="1"/>
          <p:nvPr userDrawn="1"/>
        </p:nvSpPr>
        <p:spPr>
          <a:xfrm>
            <a:off x="9602301" y="1404522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Undergrad</a:t>
            </a:r>
          </a:p>
        </p:txBody>
      </p:sp>
      <p:sp>
        <p:nvSpPr>
          <p:cNvPr id="89" name="TextBox 88"/>
          <p:cNvSpPr txBox="1"/>
          <p:nvPr userDrawn="1"/>
        </p:nvSpPr>
        <p:spPr>
          <a:xfrm>
            <a:off x="10816265" y="1402065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Postgrad</a:t>
            </a:r>
          </a:p>
        </p:txBody>
      </p:sp>
      <p:sp>
        <p:nvSpPr>
          <p:cNvPr id="90" name="TextBox 89"/>
          <p:cNvSpPr txBox="1"/>
          <p:nvPr userDrawn="1"/>
        </p:nvSpPr>
        <p:spPr>
          <a:xfrm>
            <a:off x="9602301" y="296820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ALSS</a:t>
            </a:r>
          </a:p>
        </p:txBody>
      </p:sp>
      <p:sp>
        <p:nvSpPr>
          <p:cNvPr id="91" name="TextBox 90"/>
          <p:cNvSpPr txBox="1"/>
          <p:nvPr userDrawn="1"/>
        </p:nvSpPr>
        <p:spPr>
          <a:xfrm>
            <a:off x="10816265" y="296574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HSCE</a:t>
            </a:r>
          </a:p>
        </p:txBody>
      </p:sp>
      <p:sp>
        <p:nvSpPr>
          <p:cNvPr id="92" name="TextBox 91"/>
          <p:cNvSpPr txBox="1"/>
          <p:nvPr userDrawn="1"/>
        </p:nvSpPr>
        <p:spPr>
          <a:xfrm>
            <a:off x="9602301" y="430368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MS</a:t>
            </a:r>
          </a:p>
        </p:txBody>
      </p:sp>
      <p:sp>
        <p:nvSpPr>
          <p:cNvPr id="93" name="TextBox 92"/>
          <p:cNvSpPr txBox="1"/>
          <p:nvPr userDrawn="1"/>
        </p:nvSpPr>
        <p:spPr>
          <a:xfrm>
            <a:off x="10816265" y="43012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S&amp;T</a:t>
            </a:r>
          </a:p>
        </p:txBody>
      </p:sp>
      <p:sp>
        <p:nvSpPr>
          <p:cNvPr id="94" name="TextBox 93"/>
          <p:cNvSpPr txBox="1"/>
          <p:nvPr userDrawn="1"/>
        </p:nvSpPr>
        <p:spPr>
          <a:xfrm>
            <a:off x="10816265" y="56118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LAIBS</a:t>
            </a:r>
          </a:p>
        </p:txBody>
      </p:sp>
      <p:pic>
        <p:nvPicPr>
          <p:cNvPr id="100" name="Picture 99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" y="285826"/>
            <a:ext cx="2045208" cy="679704"/>
          </a:xfrm>
          <a:prstGeom prst="rect">
            <a:avLst/>
          </a:prstGeom>
        </p:spPr>
      </p:pic>
      <p:pic>
        <p:nvPicPr>
          <p:cNvPr id="101" name="Picture 100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865428"/>
            <a:ext cx="2045208" cy="679704"/>
          </a:xfrm>
          <a:prstGeom prst="rect">
            <a:avLst/>
          </a:prstGeom>
        </p:spPr>
      </p:pic>
      <p:pic>
        <p:nvPicPr>
          <p:cNvPr id="102" name="Picture 101" descr="Anglia_Ruskin_Logo_RGB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14393"/>
            <a:ext cx="2045208" cy="679704"/>
          </a:xfrm>
          <a:prstGeom prst="rect">
            <a:avLst/>
          </a:prstGeom>
        </p:spPr>
      </p:pic>
      <p:pic>
        <p:nvPicPr>
          <p:cNvPr id="103" name="Picture 102" descr="Anglia_Ruskin_Logo_WHITE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001817"/>
            <a:ext cx="2045208" cy="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7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rgbClr val="000000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Arial"/>
          <a:ea typeface="+mn-ea"/>
          <a:cs typeface="Arial"/>
        </a:defRPr>
      </a:lvl1pPr>
      <a:lvl2pPr marL="8001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02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8900"/>
            <a:ext cx="8229600" cy="351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38B1DCE-078B-9B45-8AF1-08EF51FD2ECA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CC2035AD-ED86-F747-91EE-6D9099079B3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602301" y="373598"/>
            <a:ext cx="2176315" cy="962352"/>
            <a:chOff x="7550001" y="1111278"/>
            <a:chExt cx="962352" cy="962352"/>
          </a:xfrm>
        </p:grpSpPr>
        <p:sp>
          <p:nvSpPr>
            <p:cNvPr id="50" name="Rectangle 4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702F8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7604840" y="1315455"/>
              <a:ext cx="783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112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47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138</a:t>
              </a:r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9602302" y="3256124"/>
            <a:ext cx="962352" cy="962352"/>
            <a:chOff x="7550001" y="1111278"/>
            <a:chExt cx="962352" cy="962352"/>
          </a:xfrm>
          <a:solidFill>
            <a:srgbClr val="0099FF"/>
          </a:solidFill>
        </p:grpSpPr>
        <p:sp>
          <p:nvSpPr>
            <p:cNvPr id="57" name="Rectangle 56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F1B43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solidFill>
              <a:srgbClr val="F1B434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241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52</a:t>
              </a: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9602302" y="4578225"/>
            <a:ext cx="962352" cy="962352"/>
            <a:chOff x="7550001" y="1111278"/>
            <a:chExt cx="962352" cy="962352"/>
          </a:xfrm>
          <a:solidFill>
            <a:srgbClr val="CE0037"/>
          </a:solidFill>
        </p:grpSpPr>
        <p:sp>
          <p:nvSpPr>
            <p:cNvPr id="60" name="Rectangle 5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206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55</a:t>
              </a: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10816265" y="3256124"/>
            <a:ext cx="962352" cy="962352"/>
            <a:chOff x="7550001" y="1111278"/>
            <a:chExt cx="962352" cy="962352"/>
          </a:xfrm>
          <a:solidFill>
            <a:srgbClr val="00A9E0"/>
          </a:solidFill>
        </p:grpSpPr>
        <p:sp>
          <p:nvSpPr>
            <p:cNvPr id="63" name="Rectangle 62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169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224</a:t>
              </a: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10816265" y="4578225"/>
            <a:ext cx="962352" cy="962352"/>
            <a:chOff x="7550001" y="1111278"/>
            <a:chExt cx="962352" cy="962352"/>
          </a:xfrm>
          <a:solidFill>
            <a:srgbClr val="00BFB3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191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179</a:t>
              </a:r>
            </a:p>
          </p:txBody>
        </p:sp>
      </p:grpSp>
      <p:grpSp>
        <p:nvGrpSpPr>
          <p:cNvPr id="68" name="Group 67"/>
          <p:cNvGrpSpPr/>
          <p:nvPr userDrawn="1"/>
        </p:nvGrpSpPr>
        <p:grpSpPr>
          <a:xfrm>
            <a:off x="10816265" y="5888825"/>
            <a:ext cx="962352" cy="962352"/>
            <a:chOff x="7550001" y="1111278"/>
            <a:chExt cx="962352" cy="962352"/>
          </a:xfrm>
          <a:solidFill>
            <a:srgbClr val="A6BBC8"/>
          </a:solidFill>
        </p:grpSpPr>
        <p:sp>
          <p:nvSpPr>
            <p:cNvPr id="69" name="Rectangle 68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200</a:t>
              </a:r>
            </a:p>
          </p:txBody>
        </p:sp>
      </p:grpSp>
      <p:grpSp>
        <p:nvGrpSpPr>
          <p:cNvPr id="71" name="Group 70"/>
          <p:cNvGrpSpPr/>
          <p:nvPr userDrawn="1"/>
        </p:nvGrpSpPr>
        <p:grpSpPr>
          <a:xfrm>
            <a:off x="3626934" y="-1181201"/>
            <a:ext cx="962352" cy="962352"/>
            <a:chOff x="7550001" y="1111278"/>
            <a:chExt cx="962352" cy="962352"/>
          </a:xfrm>
          <a:solidFill>
            <a:srgbClr val="B08A42"/>
          </a:solidFill>
        </p:grpSpPr>
        <p:sp>
          <p:nvSpPr>
            <p:cNvPr id="72" name="Rectangle 71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176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66</a:t>
              </a:r>
            </a:p>
          </p:txBody>
        </p:sp>
      </p:grpSp>
      <p:grpSp>
        <p:nvGrpSpPr>
          <p:cNvPr id="74" name="Group 73"/>
          <p:cNvGrpSpPr/>
          <p:nvPr userDrawn="1"/>
        </p:nvGrpSpPr>
        <p:grpSpPr>
          <a:xfrm>
            <a:off x="9602302" y="1764521"/>
            <a:ext cx="962352" cy="962352"/>
            <a:chOff x="7550001" y="1111278"/>
            <a:chExt cx="962352" cy="962352"/>
          </a:xfrm>
          <a:solidFill>
            <a:srgbClr val="B5BD00"/>
          </a:solidFill>
        </p:grpSpPr>
        <p:sp>
          <p:nvSpPr>
            <p:cNvPr id="75" name="Rectangle 74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6" name="TextBox 75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181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0</a:t>
              </a:r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816265" y="1764521"/>
            <a:ext cx="962352" cy="962352"/>
            <a:chOff x="7550001" y="1111278"/>
            <a:chExt cx="962352" cy="962352"/>
          </a:xfrm>
          <a:solidFill>
            <a:srgbClr val="9FAEE5"/>
          </a:solidFill>
        </p:grpSpPr>
        <p:sp>
          <p:nvSpPr>
            <p:cNvPr id="78" name="Rectangle 77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159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174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229</a:t>
              </a:r>
            </a:p>
          </p:txBody>
        </p:sp>
      </p:grpSp>
      <p:grpSp>
        <p:nvGrpSpPr>
          <p:cNvPr id="80" name="Group 79"/>
          <p:cNvGrpSpPr/>
          <p:nvPr userDrawn="1"/>
        </p:nvGrpSpPr>
        <p:grpSpPr>
          <a:xfrm>
            <a:off x="396254" y="-1181548"/>
            <a:ext cx="1978646" cy="962352"/>
            <a:chOff x="7550001" y="1111278"/>
            <a:chExt cx="962352" cy="962352"/>
          </a:xfrm>
          <a:solidFill>
            <a:srgbClr val="003366"/>
          </a:solidFill>
        </p:grpSpPr>
        <p:sp>
          <p:nvSpPr>
            <p:cNvPr id="81" name="Rectangle 80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2" name="TextBox 81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51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102</a:t>
              </a:r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2522034" y="-1181201"/>
            <a:ext cx="962352" cy="962352"/>
            <a:chOff x="7550001" y="1111278"/>
            <a:chExt cx="962352" cy="962352"/>
          </a:xfrm>
          <a:solidFill>
            <a:srgbClr val="42B6E6"/>
          </a:solidFill>
        </p:grpSpPr>
        <p:sp>
          <p:nvSpPr>
            <p:cNvPr id="84" name="Rectangle 83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230</a:t>
              </a:r>
            </a:p>
          </p:txBody>
        </p:sp>
      </p:grpSp>
      <p:sp>
        <p:nvSpPr>
          <p:cNvPr id="86" name="TextBox 85"/>
          <p:cNvSpPr txBox="1"/>
          <p:nvPr userDrawn="1"/>
        </p:nvSpPr>
        <p:spPr>
          <a:xfrm>
            <a:off x="396254" y="-162807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Top line palette</a:t>
            </a:r>
          </a:p>
        </p:txBody>
      </p:sp>
      <p:sp>
        <p:nvSpPr>
          <p:cNvPr id="87" name="TextBox 86"/>
          <p:cNvSpPr txBox="1"/>
          <p:nvPr userDrawn="1"/>
        </p:nvSpPr>
        <p:spPr>
          <a:xfrm>
            <a:off x="9602302" y="-7603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Education palette</a:t>
            </a:r>
          </a:p>
        </p:txBody>
      </p:sp>
      <p:sp>
        <p:nvSpPr>
          <p:cNvPr id="88" name="TextBox 87"/>
          <p:cNvSpPr txBox="1"/>
          <p:nvPr userDrawn="1"/>
        </p:nvSpPr>
        <p:spPr>
          <a:xfrm>
            <a:off x="9602301" y="1404522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Undergrad</a:t>
            </a:r>
          </a:p>
        </p:txBody>
      </p:sp>
      <p:sp>
        <p:nvSpPr>
          <p:cNvPr id="89" name="TextBox 88"/>
          <p:cNvSpPr txBox="1"/>
          <p:nvPr userDrawn="1"/>
        </p:nvSpPr>
        <p:spPr>
          <a:xfrm>
            <a:off x="10816265" y="1402065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Postgrad</a:t>
            </a:r>
          </a:p>
        </p:txBody>
      </p:sp>
      <p:sp>
        <p:nvSpPr>
          <p:cNvPr id="90" name="TextBox 89"/>
          <p:cNvSpPr txBox="1"/>
          <p:nvPr userDrawn="1"/>
        </p:nvSpPr>
        <p:spPr>
          <a:xfrm>
            <a:off x="9602301" y="296820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ALSS</a:t>
            </a:r>
          </a:p>
        </p:txBody>
      </p:sp>
      <p:sp>
        <p:nvSpPr>
          <p:cNvPr id="91" name="TextBox 90"/>
          <p:cNvSpPr txBox="1"/>
          <p:nvPr userDrawn="1"/>
        </p:nvSpPr>
        <p:spPr>
          <a:xfrm>
            <a:off x="10816265" y="296574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HSCE</a:t>
            </a:r>
          </a:p>
        </p:txBody>
      </p:sp>
      <p:sp>
        <p:nvSpPr>
          <p:cNvPr id="92" name="TextBox 91"/>
          <p:cNvSpPr txBox="1"/>
          <p:nvPr userDrawn="1"/>
        </p:nvSpPr>
        <p:spPr>
          <a:xfrm>
            <a:off x="9602301" y="430368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MS</a:t>
            </a:r>
          </a:p>
        </p:txBody>
      </p:sp>
      <p:sp>
        <p:nvSpPr>
          <p:cNvPr id="93" name="TextBox 92"/>
          <p:cNvSpPr txBox="1"/>
          <p:nvPr userDrawn="1"/>
        </p:nvSpPr>
        <p:spPr>
          <a:xfrm>
            <a:off x="10816265" y="43012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S&amp;T</a:t>
            </a:r>
          </a:p>
        </p:txBody>
      </p:sp>
      <p:sp>
        <p:nvSpPr>
          <p:cNvPr id="94" name="TextBox 93"/>
          <p:cNvSpPr txBox="1"/>
          <p:nvPr userDrawn="1"/>
        </p:nvSpPr>
        <p:spPr>
          <a:xfrm>
            <a:off x="10816265" y="56118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LAIBS</a:t>
            </a:r>
          </a:p>
        </p:txBody>
      </p:sp>
      <p:pic>
        <p:nvPicPr>
          <p:cNvPr id="95" name="Picture 94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865428"/>
            <a:ext cx="2045208" cy="679704"/>
          </a:xfrm>
          <a:prstGeom prst="rect">
            <a:avLst/>
          </a:prstGeom>
        </p:spPr>
      </p:pic>
      <p:pic>
        <p:nvPicPr>
          <p:cNvPr id="96" name="Picture 95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" y="285826"/>
            <a:ext cx="2045208" cy="679704"/>
          </a:xfrm>
          <a:prstGeom prst="rect">
            <a:avLst/>
          </a:prstGeom>
        </p:spPr>
      </p:pic>
      <p:pic>
        <p:nvPicPr>
          <p:cNvPr id="97" name="Picture 96" descr="Anglia_Ruskin_Logo_RGB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14393"/>
            <a:ext cx="2045208" cy="679704"/>
          </a:xfrm>
          <a:prstGeom prst="rect">
            <a:avLst/>
          </a:prstGeom>
        </p:spPr>
      </p:pic>
      <p:pic>
        <p:nvPicPr>
          <p:cNvPr id="98" name="Picture 97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001817"/>
            <a:ext cx="2045208" cy="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88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bg1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1pPr>
      <a:lvl2pPr marL="8001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8900"/>
            <a:ext cx="8229600" cy="351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38B1DCE-078B-9B45-8AF1-08EF51FD2ECA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CC2035AD-ED86-F747-91EE-6D9099079B3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602301" y="373598"/>
            <a:ext cx="2176315" cy="962352"/>
            <a:chOff x="7550001" y="1111278"/>
            <a:chExt cx="962352" cy="962352"/>
          </a:xfrm>
        </p:grpSpPr>
        <p:sp>
          <p:nvSpPr>
            <p:cNvPr id="50" name="Rectangle 4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702F8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7604840" y="1315455"/>
              <a:ext cx="783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112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47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138</a:t>
              </a:r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9602302" y="3256124"/>
            <a:ext cx="962352" cy="962352"/>
            <a:chOff x="7550001" y="1111278"/>
            <a:chExt cx="962352" cy="962352"/>
          </a:xfrm>
          <a:solidFill>
            <a:srgbClr val="0099FF"/>
          </a:solidFill>
        </p:grpSpPr>
        <p:sp>
          <p:nvSpPr>
            <p:cNvPr id="57" name="Rectangle 56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F1B43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solidFill>
              <a:srgbClr val="F1B434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241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52</a:t>
              </a: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9602302" y="4578225"/>
            <a:ext cx="962352" cy="962352"/>
            <a:chOff x="7550001" y="1111278"/>
            <a:chExt cx="962352" cy="962352"/>
          </a:xfrm>
          <a:solidFill>
            <a:srgbClr val="CE0037"/>
          </a:solidFill>
        </p:grpSpPr>
        <p:sp>
          <p:nvSpPr>
            <p:cNvPr id="60" name="Rectangle 5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206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55</a:t>
              </a: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10816265" y="3256124"/>
            <a:ext cx="962352" cy="962352"/>
            <a:chOff x="7550001" y="1111278"/>
            <a:chExt cx="962352" cy="962352"/>
          </a:xfrm>
          <a:solidFill>
            <a:srgbClr val="00A9E0"/>
          </a:solidFill>
        </p:grpSpPr>
        <p:sp>
          <p:nvSpPr>
            <p:cNvPr id="63" name="Rectangle 62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169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224</a:t>
              </a: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10816265" y="4578225"/>
            <a:ext cx="962352" cy="962352"/>
            <a:chOff x="7550001" y="1111278"/>
            <a:chExt cx="962352" cy="962352"/>
          </a:xfrm>
          <a:solidFill>
            <a:srgbClr val="00BFB3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191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179</a:t>
              </a:r>
            </a:p>
          </p:txBody>
        </p:sp>
      </p:grpSp>
      <p:grpSp>
        <p:nvGrpSpPr>
          <p:cNvPr id="68" name="Group 67"/>
          <p:cNvGrpSpPr/>
          <p:nvPr userDrawn="1"/>
        </p:nvGrpSpPr>
        <p:grpSpPr>
          <a:xfrm>
            <a:off x="10816265" y="5888825"/>
            <a:ext cx="962352" cy="962352"/>
            <a:chOff x="7550001" y="1111278"/>
            <a:chExt cx="962352" cy="962352"/>
          </a:xfrm>
          <a:solidFill>
            <a:srgbClr val="A6BBC8"/>
          </a:solidFill>
        </p:grpSpPr>
        <p:sp>
          <p:nvSpPr>
            <p:cNvPr id="69" name="Rectangle 68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200</a:t>
              </a:r>
            </a:p>
          </p:txBody>
        </p:sp>
      </p:grpSp>
      <p:grpSp>
        <p:nvGrpSpPr>
          <p:cNvPr id="71" name="Group 70"/>
          <p:cNvGrpSpPr/>
          <p:nvPr userDrawn="1"/>
        </p:nvGrpSpPr>
        <p:grpSpPr>
          <a:xfrm>
            <a:off x="3626934" y="-1181201"/>
            <a:ext cx="962352" cy="962352"/>
            <a:chOff x="7550001" y="1111278"/>
            <a:chExt cx="962352" cy="962352"/>
          </a:xfrm>
          <a:solidFill>
            <a:srgbClr val="B08A42"/>
          </a:solidFill>
        </p:grpSpPr>
        <p:sp>
          <p:nvSpPr>
            <p:cNvPr id="72" name="Rectangle 71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176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66</a:t>
              </a:r>
            </a:p>
          </p:txBody>
        </p:sp>
      </p:grpSp>
      <p:grpSp>
        <p:nvGrpSpPr>
          <p:cNvPr id="74" name="Group 73"/>
          <p:cNvGrpSpPr/>
          <p:nvPr userDrawn="1"/>
        </p:nvGrpSpPr>
        <p:grpSpPr>
          <a:xfrm>
            <a:off x="9602302" y="1764521"/>
            <a:ext cx="962352" cy="962352"/>
            <a:chOff x="7550001" y="1111278"/>
            <a:chExt cx="962352" cy="962352"/>
          </a:xfrm>
          <a:solidFill>
            <a:srgbClr val="B5BD00"/>
          </a:solidFill>
        </p:grpSpPr>
        <p:sp>
          <p:nvSpPr>
            <p:cNvPr id="75" name="Rectangle 74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6" name="TextBox 75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181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0</a:t>
              </a:r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816265" y="1764521"/>
            <a:ext cx="962352" cy="962352"/>
            <a:chOff x="7550001" y="1111278"/>
            <a:chExt cx="962352" cy="962352"/>
          </a:xfrm>
          <a:solidFill>
            <a:srgbClr val="9FAEE5"/>
          </a:solidFill>
        </p:grpSpPr>
        <p:sp>
          <p:nvSpPr>
            <p:cNvPr id="78" name="Rectangle 77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159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174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229</a:t>
              </a:r>
            </a:p>
          </p:txBody>
        </p:sp>
      </p:grpSp>
      <p:grpSp>
        <p:nvGrpSpPr>
          <p:cNvPr id="80" name="Group 79"/>
          <p:cNvGrpSpPr/>
          <p:nvPr userDrawn="1"/>
        </p:nvGrpSpPr>
        <p:grpSpPr>
          <a:xfrm>
            <a:off x="396254" y="-1181548"/>
            <a:ext cx="1978646" cy="962352"/>
            <a:chOff x="7550001" y="1111278"/>
            <a:chExt cx="962352" cy="962352"/>
          </a:xfrm>
          <a:solidFill>
            <a:srgbClr val="003366"/>
          </a:solidFill>
        </p:grpSpPr>
        <p:sp>
          <p:nvSpPr>
            <p:cNvPr id="81" name="Rectangle 80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2" name="TextBox 81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51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102</a:t>
              </a:r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2522034" y="-1181201"/>
            <a:ext cx="962352" cy="962352"/>
            <a:chOff x="7550001" y="1111278"/>
            <a:chExt cx="962352" cy="962352"/>
          </a:xfrm>
          <a:solidFill>
            <a:srgbClr val="42B6E6"/>
          </a:solidFill>
        </p:grpSpPr>
        <p:sp>
          <p:nvSpPr>
            <p:cNvPr id="84" name="Rectangle 83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230</a:t>
              </a:r>
            </a:p>
          </p:txBody>
        </p:sp>
      </p:grpSp>
      <p:sp>
        <p:nvSpPr>
          <p:cNvPr id="86" name="TextBox 85"/>
          <p:cNvSpPr txBox="1"/>
          <p:nvPr userDrawn="1"/>
        </p:nvSpPr>
        <p:spPr>
          <a:xfrm>
            <a:off x="396254" y="-162807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Top line palette</a:t>
            </a:r>
          </a:p>
        </p:txBody>
      </p:sp>
      <p:sp>
        <p:nvSpPr>
          <p:cNvPr id="87" name="TextBox 86"/>
          <p:cNvSpPr txBox="1"/>
          <p:nvPr userDrawn="1"/>
        </p:nvSpPr>
        <p:spPr>
          <a:xfrm>
            <a:off x="9602302" y="-7603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Education palette</a:t>
            </a:r>
          </a:p>
        </p:txBody>
      </p:sp>
      <p:sp>
        <p:nvSpPr>
          <p:cNvPr id="88" name="TextBox 87"/>
          <p:cNvSpPr txBox="1"/>
          <p:nvPr userDrawn="1"/>
        </p:nvSpPr>
        <p:spPr>
          <a:xfrm>
            <a:off x="9602301" y="1404522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Undergrad</a:t>
            </a:r>
          </a:p>
        </p:txBody>
      </p:sp>
      <p:sp>
        <p:nvSpPr>
          <p:cNvPr id="89" name="TextBox 88"/>
          <p:cNvSpPr txBox="1"/>
          <p:nvPr userDrawn="1"/>
        </p:nvSpPr>
        <p:spPr>
          <a:xfrm>
            <a:off x="10816265" y="1402065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Postgrad</a:t>
            </a:r>
          </a:p>
        </p:txBody>
      </p:sp>
      <p:sp>
        <p:nvSpPr>
          <p:cNvPr id="90" name="TextBox 89"/>
          <p:cNvSpPr txBox="1"/>
          <p:nvPr userDrawn="1"/>
        </p:nvSpPr>
        <p:spPr>
          <a:xfrm>
            <a:off x="9602301" y="296820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ALSS</a:t>
            </a:r>
          </a:p>
        </p:txBody>
      </p:sp>
      <p:sp>
        <p:nvSpPr>
          <p:cNvPr id="91" name="TextBox 90"/>
          <p:cNvSpPr txBox="1"/>
          <p:nvPr userDrawn="1"/>
        </p:nvSpPr>
        <p:spPr>
          <a:xfrm>
            <a:off x="10816265" y="296574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HSCE</a:t>
            </a:r>
          </a:p>
        </p:txBody>
      </p:sp>
      <p:sp>
        <p:nvSpPr>
          <p:cNvPr id="92" name="TextBox 91"/>
          <p:cNvSpPr txBox="1"/>
          <p:nvPr userDrawn="1"/>
        </p:nvSpPr>
        <p:spPr>
          <a:xfrm>
            <a:off x="9602301" y="430368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MS</a:t>
            </a:r>
          </a:p>
        </p:txBody>
      </p:sp>
      <p:sp>
        <p:nvSpPr>
          <p:cNvPr id="93" name="TextBox 92"/>
          <p:cNvSpPr txBox="1"/>
          <p:nvPr userDrawn="1"/>
        </p:nvSpPr>
        <p:spPr>
          <a:xfrm>
            <a:off x="10816265" y="43012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S&amp;T</a:t>
            </a:r>
          </a:p>
        </p:txBody>
      </p:sp>
      <p:sp>
        <p:nvSpPr>
          <p:cNvPr id="94" name="TextBox 93"/>
          <p:cNvSpPr txBox="1"/>
          <p:nvPr userDrawn="1"/>
        </p:nvSpPr>
        <p:spPr>
          <a:xfrm>
            <a:off x="10816265" y="56118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LAIBS</a:t>
            </a:r>
          </a:p>
        </p:txBody>
      </p:sp>
      <p:pic>
        <p:nvPicPr>
          <p:cNvPr id="95" name="Picture 94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865428"/>
            <a:ext cx="2045208" cy="679704"/>
          </a:xfrm>
          <a:prstGeom prst="rect">
            <a:avLst/>
          </a:prstGeom>
        </p:spPr>
      </p:pic>
      <p:pic>
        <p:nvPicPr>
          <p:cNvPr id="96" name="Picture 95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" y="285826"/>
            <a:ext cx="2045208" cy="679704"/>
          </a:xfrm>
          <a:prstGeom prst="rect">
            <a:avLst/>
          </a:prstGeom>
        </p:spPr>
      </p:pic>
      <p:pic>
        <p:nvPicPr>
          <p:cNvPr id="97" name="Picture 96" descr="Anglia_Ruskin_Logo_RGB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14393"/>
            <a:ext cx="2045208" cy="679704"/>
          </a:xfrm>
          <a:prstGeom prst="rect">
            <a:avLst/>
          </a:prstGeom>
        </p:spPr>
      </p:pic>
      <p:pic>
        <p:nvPicPr>
          <p:cNvPr id="98" name="Picture 97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001817"/>
            <a:ext cx="2045208" cy="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0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bg1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1pPr>
      <a:lvl2pPr marL="8001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5B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8900"/>
            <a:ext cx="8229600" cy="351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38B1DCE-078B-9B45-8AF1-08EF51FD2ECA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CC2035AD-ED86-F747-91EE-6D9099079B3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602301" y="373598"/>
            <a:ext cx="2176315" cy="962352"/>
            <a:chOff x="7550001" y="1111278"/>
            <a:chExt cx="962352" cy="962352"/>
          </a:xfrm>
        </p:grpSpPr>
        <p:sp>
          <p:nvSpPr>
            <p:cNvPr id="50" name="Rectangle 4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702F8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7604840" y="1315455"/>
              <a:ext cx="783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112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47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138</a:t>
              </a:r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9602302" y="3256124"/>
            <a:ext cx="962352" cy="962352"/>
            <a:chOff x="7550001" y="1111278"/>
            <a:chExt cx="962352" cy="962352"/>
          </a:xfrm>
          <a:solidFill>
            <a:srgbClr val="0099FF"/>
          </a:solidFill>
        </p:grpSpPr>
        <p:sp>
          <p:nvSpPr>
            <p:cNvPr id="57" name="Rectangle 56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F1B43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solidFill>
              <a:srgbClr val="F1B434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241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52</a:t>
              </a: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9602302" y="4578225"/>
            <a:ext cx="962352" cy="962352"/>
            <a:chOff x="7550001" y="1111278"/>
            <a:chExt cx="962352" cy="962352"/>
          </a:xfrm>
          <a:solidFill>
            <a:srgbClr val="CE0037"/>
          </a:solidFill>
        </p:grpSpPr>
        <p:sp>
          <p:nvSpPr>
            <p:cNvPr id="60" name="Rectangle 5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206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55</a:t>
              </a: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10816265" y="3256124"/>
            <a:ext cx="962352" cy="962352"/>
            <a:chOff x="7550001" y="1111278"/>
            <a:chExt cx="962352" cy="962352"/>
          </a:xfrm>
          <a:solidFill>
            <a:srgbClr val="00A9E0"/>
          </a:solidFill>
        </p:grpSpPr>
        <p:sp>
          <p:nvSpPr>
            <p:cNvPr id="63" name="Rectangle 62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169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224</a:t>
              </a: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10816265" y="4578225"/>
            <a:ext cx="962352" cy="962352"/>
            <a:chOff x="7550001" y="1111278"/>
            <a:chExt cx="962352" cy="962352"/>
          </a:xfrm>
          <a:solidFill>
            <a:srgbClr val="00BFB3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191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179</a:t>
              </a:r>
            </a:p>
          </p:txBody>
        </p:sp>
      </p:grpSp>
      <p:grpSp>
        <p:nvGrpSpPr>
          <p:cNvPr id="68" name="Group 67"/>
          <p:cNvGrpSpPr/>
          <p:nvPr userDrawn="1"/>
        </p:nvGrpSpPr>
        <p:grpSpPr>
          <a:xfrm>
            <a:off x="10816265" y="5888825"/>
            <a:ext cx="962352" cy="962352"/>
            <a:chOff x="7550001" y="1111278"/>
            <a:chExt cx="962352" cy="962352"/>
          </a:xfrm>
          <a:solidFill>
            <a:srgbClr val="A6BBC8"/>
          </a:solidFill>
        </p:grpSpPr>
        <p:sp>
          <p:nvSpPr>
            <p:cNvPr id="69" name="Rectangle 68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200</a:t>
              </a:r>
            </a:p>
          </p:txBody>
        </p:sp>
      </p:grpSp>
      <p:grpSp>
        <p:nvGrpSpPr>
          <p:cNvPr id="71" name="Group 70"/>
          <p:cNvGrpSpPr/>
          <p:nvPr userDrawn="1"/>
        </p:nvGrpSpPr>
        <p:grpSpPr>
          <a:xfrm>
            <a:off x="3626934" y="-1181201"/>
            <a:ext cx="962352" cy="962352"/>
            <a:chOff x="7550001" y="1111278"/>
            <a:chExt cx="962352" cy="962352"/>
          </a:xfrm>
          <a:solidFill>
            <a:srgbClr val="B08A42"/>
          </a:solidFill>
        </p:grpSpPr>
        <p:sp>
          <p:nvSpPr>
            <p:cNvPr id="72" name="Rectangle 71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176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66</a:t>
              </a:r>
            </a:p>
          </p:txBody>
        </p:sp>
      </p:grpSp>
      <p:grpSp>
        <p:nvGrpSpPr>
          <p:cNvPr id="74" name="Group 73"/>
          <p:cNvGrpSpPr/>
          <p:nvPr userDrawn="1"/>
        </p:nvGrpSpPr>
        <p:grpSpPr>
          <a:xfrm>
            <a:off x="9602302" y="1764521"/>
            <a:ext cx="962352" cy="962352"/>
            <a:chOff x="7550001" y="1111278"/>
            <a:chExt cx="962352" cy="962352"/>
          </a:xfrm>
          <a:solidFill>
            <a:srgbClr val="B5BD00"/>
          </a:solidFill>
        </p:grpSpPr>
        <p:sp>
          <p:nvSpPr>
            <p:cNvPr id="75" name="Rectangle 74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6" name="TextBox 75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181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0</a:t>
              </a:r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816265" y="1764521"/>
            <a:ext cx="962352" cy="962352"/>
            <a:chOff x="7550001" y="1111278"/>
            <a:chExt cx="962352" cy="962352"/>
          </a:xfrm>
          <a:solidFill>
            <a:srgbClr val="9FAEE5"/>
          </a:solidFill>
        </p:grpSpPr>
        <p:sp>
          <p:nvSpPr>
            <p:cNvPr id="78" name="Rectangle 77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159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174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229</a:t>
              </a:r>
            </a:p>
          </p:txBody>
        </p:sp>
      </p:grpSp>
      <p:grpSp>
        <p:nvGrpSpPr>
          <p:cNvPr id="80" name="Group 79"/>
          <p:cNvGrpSpPr/>
          <p:nvPr userDrawn="1"/>
        </p:nvGrpSpPr>
        <p:grpSpPr>
          <a:xfrm>
            <a:off x="396254" y="-1181548"/>
            <a:ext cx="1978646" cy="962352"/>
            <a:chOff x="7550001" y="1111278"/>
            <a:chExt cx="962352" cy="962352"/>
          </a:xfrm>
          <a:solidFill>
            <a:srgbClr val="003366"/>
          </a:solidFill>
        </p:grpSpPr>
        <p:sp>
          <p:nvSpPr>
            <p:cNvPr id="81" name="Rectangle 80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2" name="TextBox 81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51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102</a:t>
              </a:r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2522034" y="-1181201"/>
            <a:ext cx="962352" cy="962352"/>
            <a:chOff x="7550001" y="1111278"/>
            <a:chExt cx="962352" cy="962352"/>
          </a:xfrm>
          <a:solidFill>
            <a:srgbClr val="42B6E6"/>
          </a:solidFill>
        </p:grpSpPr>
        <p:sp>
          <p:nvSpPr>
            <p:cNvPr id="84" name="Rectangle 83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230</a:t>
              </a:r>
            </a:p>
          </p:txBody>
        </p:sp>
      </p:grpSp>
      <p:sp>
        <p:nvSpPr>
          <p:cNvPr id="86" name="TextBox 85"/>
          <p:cNvSpPr txBox="1"/>
          <p:nvPr userDrawn="1"/>
        </p:nvSpPr>
        <p:spPr>
          <a:xfrm>
            <a:off x="396254" y="-162807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Top line palette</a:t>
            </a:r>
          </a:p>
        </p:txBody>
      </p:sp>
      <p:sp>
        <p:nvSpPr>
          <p:cNvPr id="87" name="TextBox 86"/>
          <p:cNvSpPr txBox="1"/>
          <p:nvPr userDrawn="1"/>
        </p:nvSpPr>
        <p:spPr>
          <a:xfrm>
            <a:off x="9602302" y="-7603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Education palette</a:t>
            </a:r>
          </a:p>
        </p:txBody>
      </p:sp>
      <p:sp>
        <p:nvSpPr>
          <p:cNvPr id="88" name="TextBox 87"/>
          <p:cNvSpPr txBox="1"/>
          <p:nvPr userDrawn="1"/>
        </p:nvSpPr>
        <p:spPr>
          <a:xfrm>
            <a:off x="9602301" y="1404522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Undergrad</a:t>
            </a:r>
          </a:p>
        </p:txBody>
      </p:sp>
      <p:sp>
        <p:nvSpPr>
          <p:cNvPr id="89" name="TextBox 88"/>
          <p:cNvSpPr txBox="1"/>
          <p:nvPr userDrawn="1"/>
        </p:nvSpPr>
        <p:spPr>
          <a:xfrm>
            <a:off x="10816265" y="1402065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Postgrad</a:t>
            </a:r>
          </a:p>
        </p:txBody>
      </p:sp>
      <p:sp>
        <p:nvSpPr>
          <p:cNvPr id="90" name="TextBox 89"/>
          <p:cNvSpPr txBox="1"/>
          <p:nvPr userDrawn="1"/>
        </p:nvSpPr>
        <p:spPr>
          <a:xfrm>
            <a:off x="9602301" y="296820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ALSS</a:t>
            </a:r>
          </a:p>
        </p:txBody>
      </p:sp>
      <p:sp>
        <p:nvSpPr>
          <p:cNvPr id="91" name="TextBox 90"/>
          <p:cNvSpPr txBox="1"/>
          <p:nvPr userDrawn="1"/>
        </p:nvSpPr>
        <p:spPr>
          <a:xfrm>
            <a:off x="10816265" y="296574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HSCE</a:t>
            </a:r>
          </a:p>
        </p:txBody>
      </p:sp>
      <p:sp>
        <p:nvSpPr>
          <p:cNvPr id="92" name="TextBox 91"/>
          <p:cNvSpPr txBox="1"/>
          <p:nvPr userDrawn="1"/>
        </p:nvSpPr>
        <p:spPr>
          <a:xfrm>
            <a:off x="9602301" y="430368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MS</a:t>
            </a:r>
          </a:p>
        </p:txBody>
      </p:sp>
      <p:sp>
        <p:nvSpPr>
          <p:cNvPr id="93" name="TextBox 92"/>
          <p:cNvSpPr txBox="1"/>
          <p:nvPr userDrawn="1"/>
        </p:nvSpPr>
        <p:spPr>
          <a:xfrm>
            <a:off x="10816265" y="43012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S&amp;T</a:t>
            </a:r>
          </a:p>
        </p:txBody>
      </p:sp>
      <p:sp>
        <p:nvSpPr>
          <p:cNvPr id="94" name="TextBox 93"/>
          <p:cNvSpPr txBox="1"/>
          <p:nvPr userDrawn="1"/>
        </p:nvSpPr>
        <p:spPr>
          <a:xfrm>
            <a:off x="10816265" y="56118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LAIBS</a:t>
            </a:r>
          </a:p>
        </p:txBody>
      </p:sp>
      <p:pic>
        <p:nvPicPr>
          <p:cNvPr id="95" name="Picture 94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865428"/>
            <a:ext cx="2045208" cy="679704"/>
          </a:xfrm>
          <a:prstGeom prst="rect">
            <a:avLst/>
          </a:prstGeom>
        </p:spPr>
      </p:pic>
      <p:pic>
        <p:nvPicPr>
          <p:cNvPr id="96" name="Picture 95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" y="285826"/>
            <a:ext cx="2045208" cy="679704"/>
          </a:xfrm>
          <a:prstGeom prst="rect">
            <a:avLst/>
          </a:prstGeom>
        </p:spPr>
      </p:pic>
      <p:pic>
        <p:nvPicPr>
          <p:cNvPr id="97" name="Picture 96" descr="Anglia_Ruskin_Logo_RGB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14393"/>
            <a:ext cx="2045208" cy="679704"/>
          </a:xfrm>
          <a:prstGeom prst="rect">
            <a:avLst/>
          </a:prstGeom>
        </p:spPr>
      </p:pic>
      <p:pic>
        <p:nvPicPr>
          <p:cNvPr id="98" name="Picture 97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001817"/>
            <a:ext cx="2045208" cy="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0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bg1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1pPr>
      <a:lvl2pPr marL="8001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FAE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8900"/>
            <a:ext cx="8229600" cy="351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38B1DCE-078B-9B45-8AF1-08EF51FD2ECA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CC2035AD-ED86-F747-91EE-6D9099079B3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602301" y="373598"/>
            <a:ext cx="2176315" cy="962352"/>
            <a:chOff x="7550001" y="1111278"/>
            <a:chExt cx="962352" cy="962352"/>
          </a:xfrm>
        </p:grpSpPr>
        <p:sp>
          <p:nvSpPr>
            <p:cNvPr id="50" name="Rectangle 4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702F8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7604840" y="1315455"/>
              <a:ext cx="783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112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47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138</a:t>
              </a:r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9602302" y="3256124"/>
            <a:ext cx="962352" cy="962352"/>
            <a:chOff x="7550001" y="1111278"/>
            <a:chExt cx="962352" cy="962352"/>
          </a:xfrm>
          <a:solidFill>
            <a:srgbClr val="0099FF"/>
          </a:solidFill>
        </p:grpSpPr>
        <p:sp>
          <p:nvSpPr>
            <p:cNvPr id="57" name="Rectangle 56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F1B43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solidFill>
              <a:srgbClr val="F1B434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241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52</a:t>
              </a: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9602302" y="4578225"/>
            <a:ext cx="962352" cy="962352"/>
            <a:chOff x="7550001" y="1111278"/>
            <a:chExt cx="962352" cy="962352"/>
          </a:xfrm>
          <a:solidFill>
            <a:srgbClr val="CE0037"/>
          </a:solidFill>
        </p:grpSpPr>
        <p:sp>
          <p:nvSpPr>
            <p:cNvPr id="60" name="Rectangle 5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206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55</a:t>
              </a: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10816265" y="3256124"/>
            <a:ext cx="962352" cy="962352"/>
            <a:chOff x="7550001" y="1111278"/>
            <a:chExt cx="962352" cy="962352"/>
          </a:xfrm>
          <a:solidFill>
            <a:srgbClr val="00A9E0"/>
          </a:solidFill>
        </p:grpSpPr>
        <p:sp>
          <p:nvSpPr>
            <p:cNvPr id="63" name="Rectangle 62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169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224</a:t>
              </a: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10816265" y="4578225"/>
            <a:ext cx="962352" cy="962352"/>
            <a:chOff x="7550001" y="1111278"/>
            <a:chExt cx="962352" cy="962352"/>
          </a:xfrm>
          <a:solidFill>
            <a:srgbClr val="00BFB3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191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179</a:t>
              </a:r>
            </a:p>
          </p:txBody>
        </p:sp>
      </p:grpSp>
      <p:grpSp>
        <p:nvGrpSpPr>
          <p:cNvPr id="68" name="Group 67"/>
          <p:cNvGrpSpPr/>
          <p:nvPr userDrawn="1"/>
        </p:nvGrpSpPr>
        <p:grpSpPr>
          <a:xfrm>
            <a:off x="10816265" y="5888825"/>
            <a:ext cx="962352" cy="962352"/>
            <a:chOff x="7550001" y="1111278"/>
            <a:chExt cx="962352" cy="962352"/>
          </a:xfrm>
          <a:solidFill>
            <a:srgbClr val="A6BBC8"/>
          </a:solidFill>
        </p:grpSpPr>
        <p:sp>
          <p:nvSpPr>
            <p:cNvPr id="69" name="Rectangle 68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200</a:t>
              </a:r>
            </a:p>
          </p:txBody>
        </p:sp>
      </p:grpSp>
      <p:grpSp>
        <p:nvGrpSpPr>
          <p:cNvPr id="71" name="Group 70"/>
          <p:cNvGrpSpPr/>
          <p:nvPr userDrawn="1"/>
        </p:nvGrpSpPr>
        <p:grpSpPr>
          <a:xfrm>
            <a:off x="3626934" y="-1181201"/>
            <a:ext cx="962352" cy="962352"/>
            <a:chOff x="7550001" y="1111278"/>
            <a:chExt cx="962352" cy="962352"/>
          </a:xfrm>
          <a:solidFill>
            <a:srgbClr val="B08A42"/>
          </a:solidFill>
        </p:grpSpPr>
        <p:sp>
          <p:nvSpPr>
            <p:cNvPr id="72" name="Rectangle 71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176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66</a:t>
              </a:r>
            </a:p>
          </p:txBody>
        </p:sp>
      </p:grpSp>
      <p:grpSp>
        <p:nvGrpSpPr>
          <p:cNvPr id="74" name="Group 73"/>
          <p:cNvGrpSpPr/>
          <p:nvPr userDrawn="1"/>
        </p:nvGrpSpPr>
        <p:grpSpPr>
          <a:xfrm>
            <a:off x="9602302" y="1764521"/>
            <a:ext cx="962352" cy="962352"/>
            <a:chOff x="7550001" y="1111278"/>
            <a:chExt cx="962352" cy="962352"/>
          </a:xfrm>
          <a:solidFill>
            <a:srgbClr val="B5BD00"/>
          </a:solidFill>
        </p:grpSpPr>
        <p:sp>
          <p:nvSpPr>
            <p:cNvPr id="75" name="Rectangle 74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6" name="TextBox 75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181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0</a:t>
              </a:r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816265" y="1764521"/>
            <a:ext cx="962352" cy="962352"/>
            <a:chOff x="7550001" y="1111278"/>
            <a:chExt cx="962352" cy="962352"/>
          </a:xfrm>
          <a:solidFill>
            <a:srgbClr val="9FAEE5"/>
          </a:solidFill>
        </p:grpSpPr>
        <p:sp>
          <p:nvSpPr>
            <p:cNvPr id="78" name="Rectangle 77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159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174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229</a:t>
              </a:r>
            </a:p>
          </p:txBody>
        </p:sp>
      </p:grpSp>
      <p:grpSp>
        <p:nvGrpSpPr>
          <p:cNvPr id="80" name="Group 79"/>
          <p:cNvGrpSpPr/>
          <p:nvPr userDrawn="1"/>
        </p:nvGrpSpPr>
        <p:grpSpPr>
          <a:xfrm>
            <a:off x="396254" y="-1181548"/>
            <a:ext cx="1978646" cy="962352"/>
            <a:chOff x="7550001" y="1111278"/>
            <a:chExt cx="962352" cy="962352"/>
          </a:xfrm>
          <a:solidFill>
            <a:srgbClr val="003366"/>
          </a:solidFill>
        </p:grpSpPr>
        <p:sp>
          <p:nvSpPr>
            <p:cNvPr id="81" name="Rectangle 80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2" name="TextBox 81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51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102</a:t>
              </a:r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2522034" y="-1181201"/>
            <a:ext cx="962352" cy="962352"/>
            <a:chOff x="7550001" y="1111278"/>
            <a:chExt cx="962352" cy="962352"/>
          </a:xfrm>
          <a:solidFill>
            <a:srgbClr val="42B6E6"/>
          </a:solidFill>
        </p:grpSpPr>
        <p:sp>
          <p:nvSpPr>
            <p:cNvPr id="84" name="Rectangle 83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230</a:t>
              </a:r>
            </a:p>
          </p:txBody>
        </p:sp>
      </p:grpSp>
      <p:sp>
        <p:nvSpPr>
          <p:cNvPr id="86" name="TextBox 85"/>
          <p:cNvSpPr txBox="1"/>
          <p:nvPr userDrawn="1"/>
        </p:nvSpPr>
        <p:spPr>
          <a:xfrm>
            <a:off x="396254" y="-162807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Top line palette</a:t>
            </a:r>
          </a:p>
        </p:txBody>
      </p:sp>
      <p:sp>
        <p:nvSpPr>
          <p:cNvPr id="87" name="TextBox 86"/>
          <p:cNvSpPr txBox="1"/>
          <p:nvPr userDrawn="1"/>
        </p:nvSpPr>
        <p:spPr>
          <a:xfrm>
            <a:off x="9602302" y="-7603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Education palette</a:t>
            </a:r>
          </a:p>
        </p:txBody>
      </p:sp>
      <p:sp>
        <p:nvSpPr>
          <p:cNvPr id="88" name="TextBox 87"/>
          <p:cNvSpPr txBox="1"/>
          <p:nvPr userDrawn="1"/>
        </p:nvSpPr>
        <p:spPr>
          <a:xfrm>
            <a:off x="9602301" y="1404522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Undergrad</a:t>
            </a:r>
          </a:p>
        </p:txBody>
      </p:sp>
      <p:sp>
        <p:nvSpPr>
          <p:cNvPr id="89" name="TextBox 88"/>
          <p:cNvSpPr txBox="1"/>
          <p:nvPr userDrawn="1"/>
        </p:nvSpPr>
        <p:spPr>
          <a:xfrm>
            <a:off x="10816265" y="1402065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Postgrad</a:t>
            </a:r>
          </a:p>
        </p:txBody>
      </p:sp>
      <p:sp>
        <p:nvSpPr>
          <p:cNvPr id="90" name="TextBox 89"/>
          <p:cNvSpPr txBox="1"/>
          <p:nvPr userDrawn="1"/>
        </p:nvSpPr>
        <p:spPr>
          <a:xfrm>
            <a:off x="9602301" y="296820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ALSS</a:t>
            </a:r>
          </a:p>
        </p:txBody>
      </p:sp>
      <p:sp>
        <p:nvSpPr>
          <p:cNvPr id="91" name="TextBox 90"/>
          <p:cNvSpPr txBox="1"/>
          <p:nvPr userDrawn="1"/>
        </p:nvSpPr>
        <p:spPr>
          <a:xfrm>
            <a:off x="10816265" y="296574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HSCE</a:t>
            </a:r>
          </a:p>
        </p:txBody>
      </p:sp>
      <p:sp>
        <p:nvSpPr>
          <p:cNvPr id="92" name="TextBox 91"/>
          <p:cNvSpPr txBox="1"/>
          <p:nvPr userDrawn="1"/>
        </p:nvSpPr>
        <p:spPr>
          <a:xfrm>
            <a:off x="9602301" y="430368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MS</a:t>
            </a:r>
          </a:p>
        </p:txBody>
      </p:sp>
      <p:sp>
        <p:nvSpPr>
          <p:cNvPr id="93" name="TextBox 92"/>
          <p:cNvSpPr txBox="1"/>
          <p:nvPr userDrawn="1"/>
        </p:nvSpPr>
        <p:spPr>
          <a:xfrm>
            <a:off x="10816265" y="43012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S&amp;T</a:t>
            </a:r>
          </a:p>
        </p:txBody>
      </p:sp>
      <p:sp>
        <p:nvSpPr>
          <p:cNvPr id="94" name="TextBox 93"/>
          <p:cNvSpPr txBox="1"/>
          <p:nvPr userDrawn="1"/>
        </p:nvSpPr>
        <p:spPr>
          <a:xfrm>
            <a:off x="10816265" y="56118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LAIBS</a:t>
            </a:r>
          </a:p>
        </p:txBody>
      </p:sp>
      <p:pic>
        <p:nvPicPr>
          <p:cNvPr id="99" name="Picture 98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" y="285826"/>
            <a:ext cx="2045208" cy="679704"/>
          </a:xfrm>
          <a:prstGeom prst="rect">
            <a:avLst/>
          </a:prstGeom>
        </p:spPr>
      </p:pic>
      <p:pic>
        <p:nvPicPr>
          <p:cNvPr id="100" name="Picture 99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865428"/>
            <a:ext cx="2045208" cy="679704"/>
          </a:xfrm>
          <a:prstGeom prst="rect">
            <a:avLst/>
          </a:prstGeom>
        </p:spPr>
      </p:pic>
      <p:pic>
        <p:nvPicPr>
          <p:cNvPr id="101" name="Picture 100" descr="Anglia_Ruskin_Logo_RGB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14393"/>
            <a:ext cx="2045208" cy="679704"/>
          </a:xfrm>
          <a:prstGeom prst="rect">
            <a:avLst/>
          </a:prstGeom>
        </p:spPr>
      </p:pic>
      <p:pic>
        <p:nvPicPr>
          <p:cNvPr id="102" name="Picture 101" descr="Anglia_Ruskin_Logo_WHITE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001817"/>
            <a:ext cx="2045208" cy="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0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8001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1B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8900"/>
            <a:ext cx="8229600" cy="351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938B1DCE-078B-9B45-8AF1-08EF51FD2ECA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CC2035AD-ED86-F747-91EE-6D9099079B3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602301" y="373598"/>
            <a:ext cx="2176315" cy="962352"/>
            <a:chOff x="7550001" y="1111278"/>
            <a:chExt cx="962352" cy="962352"/>
          </a:xfrm>
        </p:grpSpPr>
        <p:sp>
          <p:nvSpPr>
            <p:cNvPr id="50" name="Rectangle 4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702F8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7604840" y="1315455"/>
              <a:ext cx="783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112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47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138</a:t>
              </a:r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9602302" y="3256124"/>
            <a:ext cx="962352" cy="962352"/>
            <a:chOff x="7550001" y="1111278"/>
            <a:chExt cx="962352" cy="962352"/>
          </a:xfrm>
          <a:solidFill>
            <a:srgbClr val="0099FF"/>
          </a:solidFill>
        </p:grpSpPr>
        <p:sp>
          <p:nvSpPr>
            <p:cNvPr id="57" name="Rectangle 56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F1B43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solidFill>
              <a:srgbClr val="F1B434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241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52</a:t>
              </a: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9602302" y="4578225"/>
            <a:ext cx="962352" cy="962352"/>
            <a:chOff x="7550001" y="1111278"/>
            <a:chExt cx="962352" cy="962352"/>
          </a:xfrm>
          <a:solidFill>
            <a:srgbClr val="CE0037"/>
          </a:solidFill>
        </p:grpSpPr>
        <p:sp>
          <p:nvSpPr>
            <p:cNvPr id="60" name="Rectangle 5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206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55</a:t>
              </a: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10816265" y="3256124"/>
            <a:ext cx="962352" cy="962352"/>
            <a:chOff x="7550001" y="1111278"/>
            <a:chExt cx="962352" cy="962352"/>
          </a:xfrm>
          <a:solidFill>
            <a:srgbClr val="00A9E0"/>
          </a:solidFill>
        </p:grpSpPr>
        <p:sp>
          <p:nvSpPr>
            <p:cNvPr id="63" name="Rectangle 62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169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224</a:t>
              </a: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10816265" y="4578225"/>
            <a:ext cx="962352" cy="962352"/>
            <a:chOff x="7550001" y="1111278"/>
            <a:chExt cx="962352" cy="962352"/>
          </a:xfrm>
          <a:solidFill>
            <a:srgbClr val="00BFB3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191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179</a:t>
              </a:r>
            </a:p>
          </p:txBody>
        </p:sp>
      </p:grpSp>
      <p:grpSp>
        <p:nvGrpSpPr>
          <p:cNvPr id="68" name="Group 67"/>
          <p:cNvGrpSpPr/>
          <p:nvPr userDrawn="1"/>
        </p:nvGrpSpPr>
        <p:grpSpPr>
          <a:xfrm>
            <a:off x="10816265" y="5888825"/>
            <a:ext cx="962352" cy="962352"/>
            <a:chOff x="7550001" y="1111278"/>
            <a:chExt cx="962352" cy="962352"/>
          </a:xfrm>
          <a:solidFill>
            <a:srgbClr val="A6BBC8"/>
          </a:solidFill>
        </p:grpSpPr>
        <p:sp>
          <p:nvSpPr>
            <p:cNvPr id="69" name="Rectangle 68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200</a:t>
              </a:r>
            </a:p>
          </p:txBody>
        </p:sp>
      </p:grpSp>
      <p:grpSp>
        <p:nvGrpSpPr>
          <p:cNvPr id="71" name="Group 70"/>
          <p:cNvGrpSpPr/>
          <p:nvPr userDrawn="1"/>
        </p:nvGrpSpPr>
        <p:grpSpPr>
          <a:xfrm>
            <a:off x="3626934" y="-1181201"/>
            <a:ext cx="962352" cy="962352"/>
            <a:chOff x="7550001" y="1111278"/>
            <a:chExt cx="962352" cy="962352"/>
          </a:xfrm>
          <a:solidFill>
            <a:srgbClr val="B08A42"/>
          </a:solidFill>
        </p:grpSpPr>
        <p:sp>
          <p:nvSpPr>
            <p:cNvPr id="72" name="Rectangle 71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176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66</a:t>
              </a:r>
            </a:p>
          </p:txBody>
        </p:sp>
      </p:grpSp>
      <p:grpSp>
        <p:nvGrpSpPr>
          <p:cNvPr id="74" name="Group 73"/>
          <p:cNvGrpSpPr/>
          <p:nvPr userDrawn="1"/>
        </p:nvGrpSpPr>
        <p:grpSpPr>
          <a:xfrm>
            <a:off x="9602302" y="1764521"/>
            <a:ext cx="962352" cy="962352"/>
            <a:chOff x="7550001" y="1111278"/>
            <a:chExt cx="962352" cy="962352"/>
          </a:xfrm>
          <a:solidFill>
            <a:srgbClr val="B5BD00"/>
          </a:solidFill>
        </p:grpSpPr>
        <p:sp>
          <p:nvSpPr>
            <p:cNvPr id="75" name="Rectangle 74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6" name="TextBox 75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181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0</a:t>
              </a:r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816265" y="1764521"/>
            <a:ext cx="962352" cy="962352"/>
            <a:chOff x="7550001" y="1111278"/>
            <a:chExt cx="962352" cy="962352"/>
          </a:xfrm>
          <a:solidFill>
            <a:srgbClr val="9FAEE5"/>
          </a:solidFill>
        </p:grpSpPr>
        <p:sp>
          <p:nvSpPr>
            <p:cNvPr id="78" name="Rectangle 77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159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174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229</a:t>
              </a:r>
            </a:p>
          </p:txBody>
        </p:sp>
      </p:grpSp>
      <p:grpSp>
        <p:nvGrpSpPr>
          <p:cNvPr id="80" name="Group 79"/>
          <p:cNvGrpSpPr/>
          <p:nvPr userDrawn="1"/>
        </p:nvGrpSpPr>
        <p:grpSpPr>
          <a:xfrm>
            <a:off x="396254" y="-1181548"/>
            <a:ext cx="1978646" cy="962352"/>
            <a:chOff x="7550001" y="1111278"/>
            <a:chExt cx="962352" cy="962352"/>
          </a:xfrm>
          <a:solidFill>
            <a:srgbClr val="003366"/>
          </a:solidFill>
        </p:grpSpPr>
        <p:sp>
          <p:nvSpPr>
            <p:cNvPr id="81" name="Rectangle 80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2" name="TextBox 81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51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102</a:t>
              </a:r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2522034" y="-1181201"/>
            <a:ext cx="962352" cy="962352"/>
            <a:chOff x="7550001" y="1111278"/>
            <a:chExt cx="962352" cy="962352"/>
          </a:xfrm>
          <a:solidFill>
            <a:srgbClr val="42B6E6"/>
          </a:solidFill>
        </p:grpSpPr>
        <p:sp>
          <p:nvSpPr>
            <p:cNvPr id="84" name="Rectangle 83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230</a:t>
              </a:r>
            </a:p>
          </p:txBody>
        </p:sp>
      </p:grpSp>
      <p:sp>
        <p:nvSpPr>
          <p:cNvPr id="86" name="TextBox 85"/>
          <p:cNvSpPr txBox="1"/>
          <p:nvPr userDrawn="1"/>
        </p:nvSpPr>
        <p:spPr>
          <a:xfrm>
            <a:off x="396254" y="-162807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Top line palette</a:t>
            </a:r>
          </a:p>
        </p:txBody>
      </p:sp>
      <p:sp>
        <p:nvSpPr>
          <p:cNvPr id="87" name="TextBox 86"/>
          <p:cNvSpPr txBox="1"/>
          <p:nvPr userDrawn="1"/>
        </p:nvSpPr>
        <p:spPr>
          <a:xfrm>
            <a:off x="9602302" y="-7603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Education palette</a:t>
            </a:r>
          </a:p>
        </p:txBody>
      </p:sp>
      <p:sp>
        <p:nvSpPr>
          <p:cNvPr id="88" name="TextBox 87"/>
          <p:cNvSpPr txBox="1"/>
          <p:nvPr userDrawn="1"/>
        </p:nvSpPr>
        <p:spPr>
          <a:xfrm>
            <a:off x="9602301" y="1404522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Undergrad</a:t>
            </a:r>
          </a:p>
        </p:txBody>
      </p:sp>
      <p:sp>
        <p:nvSpPr>
          <p:cNvPr id="89" name="TextBox 88"/>
          <p:cNvSpPr txBox="1"/>
          <p:nvPr userDrawn="1"/>
        </p:nvSpPr>
        <p:spPr>
          <a:xfrm>
            <a:off x="10816265" y="1402065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Postgrad</a:t>
            </a:r>
          </a:p>
        </p:txBody>
      </p:sp>
      <p:sp>
        <p:nvSpPr>
          <p:cNvPr id="90" name="TextBox 89"/>
          <p:cNvSpPr txBox="1"/>
          <p:nvPr userDrawn="1"/>
        </p:nvSpPr>
        <p:spPr>
          <a:xfrm>
            <a:off x="9602301" y="296820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ALSS</a:t>
            </a:r>
          </a:p>
        </p:txBody>
      </p:sp>
      <p:sp>
        <p:nvSpPr>
          <p:cNvPr id="91" name="TextBox 90"/>
          <p:cNvSpPr txBox="1"/>
          <p:nvPr userDrawn="1"/>
        </p:nvSpPr>
        <p:spPr>
          <a:xfrm>
            <a:off x="10816265" y="296574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HSCE</a:t>
            </a:r>
          </a:p>
        </p:txBody>
      </p:sp>
      <p:sp>
        <p:nvSpPr>
          <p:cNvPr id="92" name="TextBox 91"/>
          <p:cNvSpPr txBox="1"/>
          <p:nvPr userDrawn="1"/>
        </p:nvSpPr>
        <p:spPr>
          <a:xfrm>
            <a:off x="9602301" y="430368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MS</a:t>
            </a:r>
          </a:p>
        </p:txBody>
      </p:sp>
      <p:sp>
        <p:nvSpPr>
          <p:cNvPr id="93" name="TextBox 92"/>
          <p:cNvSpPr txBox="1"/>
          <p:nvPr userDrawn="1"/>
        </p:nvSpPr>
        <p:spPr>
          <a:xfrm>
            <a:off x="10816265" y="43012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S&amp;T</a:t>
            </a:r>
          </a:p>
        </p:txBody>
      </p:sp>
      <p:sp>
        <p:nvSpPr>
          <p:cNvPr id="94" name="TextBox 93"/>
          <p:cNvSpPr txBox="1"/>
          <p:nvPr userDrawn="1"/>
        </p:nvSpPr>
        <p:spPr>
          <a:xfrm>
            <a:off x="10816265" y="56118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LAIBS</a:t>
            </a:r>
          </a:p>
        </p:txBody>
      </p:sp>
      <p:pic>
        <p:nvPicPr>
          <p:cNvPr id="100" name="Picture 99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" y="285826"/>
            <a:ext cx="2045208" cy="679704"/>
          </a:xfrm>
          <a:prstGeom prst="rect">
            <a:avLst/>
          </a:prstGeom>
        </p:spPr>
      </p:pic>
      <p:pic>
        <p:nvPicPr>
          <p:cNvPr id="101" name="Picture 100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865428"/>
            <a:ext cx="2045208" cy="679704"/>
          </a:xfrm>
          <a:prstGeom prst="rect">
            <a:avLst/>
          </a:prstGeom>
        </p:spPr>
      </p:pic>
      <p:pic>
        <p:nvPicPr>
          <p:cNvPr id="102" name="Picture 101" descr="Anglia_Ruskin_Logo_RGB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14393"/>
            <a:ext cx="2045208" cy="679704"/>
          </a:xfrm>
          <a:prstGeom prst="rect">
            <a:avLst/>
          </a:prstGeom>
        </p:spPr>
      </p:pic>
      <p:pic>
        <p:nvPicPr>
          <p:cNvPr id="103" name="Picture 102" descr="Anglia_Ruskin_Logo_WHITE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001817"/>
            <a:ext cx="2045208" cy="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0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rgbClr val="000000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Arial"/>
          <a:ea typeface="+mn-ea"/>
          <a:cs typeface="Arial"/>
        </a:defRPr>
      </a:lvl1pPr>
      <a:lvl2pPr marL="8001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A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8900"/>
            <a:ext cx="8229600" cy="351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938B1DCE-078B-9B45-8AF1-08EF51FD2ECA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CC2035AD-ED86-F747-91EE-6D9099079B3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602301" y="373598"/>
            <a:ext cx="2176315" cy="962352"/>
            <a:chOff x="7550001" y="1111278"/>
            <a:chExt cx="962352" cy="962352"/>
          </a:xfrm>
        </p:grpSpPr>
        <p:sp>
          <p:nvSpPr>
            <p:cNvPr id="50" name="Rectangle 4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702F8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7604840" y="1315455"/>
              <a:ext cx="783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112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47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138</a:t>
              </a:r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9602302" y="3256124"/>
            <a:ext cx="962352" cy="962352"/>
            <a:chOff x="7550001" y="1111278"/>
            <a:chExt cx="962352" cy="962352"/>
          </a:xfrm>
          <a:solidFill>
            <a:srgbClr val="0099FF"/>
          </a:solidFill>
        </p:grpSpPr>
        <p:sp>
          <p:nvSpPr>
            <p:cNvPr id="57" name="Rectangle 56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F1B43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solidFill>
              <a:srgbClr val="F1B434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241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52</a:t>
              </a: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9602302" y="4578225"/>
            <a:ext cx="962352" cy="962352"/>
            <a:chOff x="7550001" y="1111278"/>
            <a:chExt cx="962352" cy="962352"/>
          </a:xfrm>
          <a:solidFill>
            <a:srgbClr val="CE0037"/>
          </a:solidFill>
        </p:grpSpPr>
        <p:sp>
          <p:nvSpPr>
            <p:cNvPr id="60" name="Rectangle 5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206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55</a:t>
              </a: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10816265" y="3256124"/>
            <a:ext cx="962352" cy="962352"/>
            <a:chOff x="7550001" y="1111278"/>
            <a:chExt cx="962352" cy="962352"/>
          </a:xfrm>
          <a:solidFill>
            <a:srgbClr val="00A9E0"/>
          </a:solidFill>
        </p:grpSpPr>
        <p:sp>
          <p:nvSpPr>
            <p:cNvPr id="63" name="Rectangle 62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169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224</a:t>
              </a: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10816265" y="4578225"/>
            <a:ext cx="962352" cy="962352"/>
            <a:chOff x="7550001" y="1111278"/>
            <a:chExt cx="962352" cy="962352"/>
          </a:xfrm>
          <a:solidFill>
            <a:srgbClr val="00BFB3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191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179</a:t>
              </a:r>
            </a:p>
          </p:txBody>
        </p:sp>
      </p:grpSp>
      <p:grpSp>
        <p:nvGrpSpPr>
          <p:cNvPr id="68" name="Group 67"/>
          <p:cNvGrpSpPr/>
          <p:nvPr userDrawn="1"/>
        </p:nvGrpSpPr>
        <p:grpSpPr>
          <a:xfrm>
            <a:off x="10816265" y="5888825"/>
            <a:ext cx="962352" cy="962352"/>
            <a:chOff x="7550001" y="1111278"/>
            <a:chExt cx="962352" cy="962352"/>
          </a:xfrm>
          <a:solidFill>
            <a:srgbClr val="A6BBC8"/>
          </a:solidFill>
        </p:grpSpPr>
        <p:sp>
          <p:nvSpPr>
            <p:cNvPr id="69" name="Rectangle 68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200</a:t>
              </a:r>
            </a:p>
          </p:txBody>
        </p:sp>
      </p:grpSp>
      <p:grpSp>
        <p:nvGrpSpPr>
          <p:cNvPr id="71" name="Group 70"/>
          <p:cNvGrpSpPr/>
          <p:nvPr userDrawn="1"/>
        </p:nvGrpSpPr>
        <p:grpSpPr>
          <a:xfrm>
            <a:off x="3626934" y="-1181201"/>
            <a:ext cx="962352" cy="962352"/>
            <a:chOff x="7550001" y="1111278"/>
            <a:chExt cx="962352" cy="962352"/>
          </a:xfrm>
          <a:solidFill>
            <a:srgbClr val="B08A42"/>
          </a:solidFill>
        </p:grpSpPr>
        <p:sp>
          <p:nvSpPr>
            <p:cNvPr id="72" name="Rectangle 71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176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66</a:t>
              </a:r>
            </a:p>
          </p:txBody>
        </p:sp>
      </p:grpSp>
      <p:grpSp>
        <p:nvGrpSpPr>
          <p:cNvPr id="74" name="Group 73"/>
          <p:cNvGrpSpPr/>
          <p:nvPr userDrawn="1"/>
        </p:nvGrpSpPr>
        <p:grpSpPr>
          <a:xfrm>
            <a:off x="9602302" y="1764521"/>
            <a:ext cx="962352" cy="962352"/>
            <a:chOff x="7550001" y="1111278"/>
            <a:chExt cx="962352" cy="962352"/>
          </a:xfrm>
          <a:solidFill>
            <a:srgbClr val="B5BD00"/>
          </a:solidFill>
        </p:grpSpPr>
        <p:sp>
          <p:nvSpPr>
            <p:cNvPr id="75" name="Rectangle 74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6" name="TextBox 75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181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0</a:t>
              </a:r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816265" y="1764521"/>
            <a:ext cx="962352" cy="962352"/>
            <a:chOff x="7550001" y="1111278"/>
            <a:chExt cx="962352" cy="962352"/>
          </a:xfrm>
          <a:solidFill>
            <a:srgbClr val="9FAEE5"/>
          </a:solidFill>
        </p:grpSpPr>
        <p:sp>
          <p:nvSpPr>
            <p:cNvPr id="78" name="Rectangle 77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159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174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229</a:t>
              </a:r>
            </a:p>
          </p:txBody>
        </p:sp>
      </p:grpSp>
      <p:grpSp>
        <p:nvGrpSpPr>
          <p:cNvPr id="80" name="Group 79"/>
          <p:cNvGrpSpPr/>
          <p:nvPr userDrawn="1"/>
        </p:nvGrpSpPr>
        <p:grpSpPr>
          <a:xfrm>
            <a:off x="396254" y="-1181548"/>
            <a:ext cx="1978646" cy="962352"/>
            <a:chOff x="7550001" y="1111278"/>
            <a:chExt cx="962352" cy="962352"/>
          </a:xfrm>
          <a:solidFill>
            <a:srgbClr val="003366"/>
          </a:solidFill>
        </p:grpSpPr>
        <p:sp>
          <p:nvSpPr>
            <p:cNvPr id="81" name="Rectangle 80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2" name="TextBox 81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51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102</a:t>
              </a:r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2522034" y="-1181201"/>
            <a:ext cx="962352" cy="962352"/>
            <a:chOff x="7550001" y="1111278"/>
            <a:chExt cx="962352" cy="962352"/>
          </a:xfrm>
          <a:solidFill>
            <a:srgbClr val="42B6E6"/>
          </a:solidFill>
        </p:grpSpPr>
        <p:sp>
          <p:nvSpPr>
            <p:cNvPr id="84" name="Rectangle 83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230</a:t>
              </a:r>
            </a:p>
          </p:txBody>
        </p:sp>
      </p:grpSp>
      <p:sp>
        <p:nvSpPr>
          <p:cNvPr id="86" name="TextBox 85"/>
          <p:cNvSpPr txBox="1"/>
          <p:nvPr userDrawn="1"/>
        </p:nvSpPr>
        <p:spPr>
          <a:xfrm>
            <a:off x="396254" y="-162807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Top line palette</a:t>
            </a:r>
          </a:p>
        </p:txBody>
      </p:sp>
      <p:sp>
        <p:nvSpPr>
          <p:cNvPr id="87" name="TextBox 86"/>
          <p:cNvSpPr txBox="1"/>
          <p:nvPr userDrawn="1"/>
        </p:nvSpPr>
        <p:spPr>
          <a:xfrm>
            <a:off x="9602302" y="-7603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Education palette</a:t>
            </a:r>
          </a:p>
        </p:txBody>
      </p:sp>
      <p:sp>
        <p:nvSpPr>
          <p:cNvPr id="88" name="TextBox 87"/>
          <p:cNvSpPr txBox="1"/>
          <p:nvPr userDrawn="1"/>
        </p:nvSpPr>
        <p:spPr>
          <a:xfrm>
            <a:off x="9602301" y="1404522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Undergrad</a:t>
            </a:r>
          </a:p>
        </p:txBody>
      </p:sp>
      <p:sp>
        <p:nvSpPr>
          <p:cNvPr id="89" name="TextBox 88"/>
          <p:cNvSpPr txBox="1"/>
          <p:nvPr userDrawn="1"/>
        </p:nvSpPr>
        <p:spPr>
          <a:xfrm>
            <a:off x="10816265" y="1402065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Postgrad</a:t>
            </a:r>
          </a:p>
        </p:txBody>
      </p:sp>
      <p:sp>
        <p:nvSpPr>
          <p:cNvPr id="90" name="TextBox 89"/>
          <p:cNvSpPr txBox="1"/>
          <p:nvPr userDrawn="1"/>
        </p:nvSpPr>
        <p:spPr>
          <a:xfrm>
            <a:off x="9602301" y="296820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ALSS</a:t>
            </a:r>
          </a:p>
        </p:txBody>
      </p:sp>
      <p:sp>
        <p:nvSpPr>
          <p:cNvPr id="91" name="TextBox 90"/>
          <p:cNvSpPr txBox="1"/>
          <p:nvPr userDrawn="1"/>
        </p:nvSpPr>
        <p:spPr>
          <a:xfrm>
            <a:off x="10816265" y="296574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HSCE</a:t>
            </a:r>
          </a:p>
        </p:txBody>
      </p:sp>
      <p:sp>
        <p:nvSpPr>
          <p:cNvPr id="92" name="TextBox 91"/>
          <p:cNvSpPr txBox="1"/>
          <p:nvPr userDrawn="1"/>
        </p:nvSpPr>
        <p:spPr>
          <a:xfrm>
            <a:off x="9602301" y="430368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MS</a:t>
            </a:r>
          </a:p>
        </p:txBody>
      </p:sp>
      <p:sp>
        <p:nvSpPr>
          <p:cNvPr id="93" name="TextBox 92"/>
          <p:cNvSpPr txBox="1"/>
          <p:nvPr userDrawn="1"/>
        </p:nvSpPr>
        <p:spPr>
          <a:xfrm>
            <a:off x="10816265" y="43012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S&amp;T</a:t>
            </a:r>
          </a:p>
        </p:txBody>
      </p:sp>
      <p:sp>
        <p:nvSpPr>
          <p:cNvPr id="94" name="TextBox 93"/>
          <p:cNvSpPr txBox="1"/>
          <p:nvPr userDrawn="1"/>
        </p:nvSpPr>
        <p:spPr>
          <a:xfrm>
            <a:off x="10816265" y="56118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LAIBS</a:t>
            </a:r>
          </a:p>
        </p:txBody>
      </p:sp>
      <p:pic>
        <p:nvPicPr>
          <p:cNvPr id="96" name="Picture 95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865428"/>
            <a:ext cx="2045208" cy="679704"/>
          </a:xfrm>
          <a:prstGeom prst="rect">
            <a:avLst/>
          </a:prstGeom>
        </p:spPr>
      </p:pic>
      <p:pic>
        <p:nvPicPr>
          <p:cNvPr id="97" name="Picture 96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" y="285826"/>
            <a:ext cx="2045208" cy="679704"/>
          </a:xfrm>
          <a:prstGeom prst="rect">
            <a:avLst/>
          </a:prstGeom>
        </p:spPr>
      </p:pic>
      <p:pic>
        <p:nvPicPr>
          <p:cNvPr id="98" name="Picture 97" descr="Anglia_Ruskin_Logo_RGB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14393"/>
            <a:ext cx="2045208" cy="679704"/>
          </a:xfrm>
          <a:prstGeom prst="rect">
            <a:avLst/>
          </a:prstGeom>
        </p:spPr>
      </p:pic>
      <p:pic>
        <p:nvPicPr>
          <p:cNvPr id="99" name="Picture 98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001817"/>
            <a:ext cx="2045208" cy="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9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rgbClr val="FFFFFF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1pPr>
      <a:lvl2pPr marL="8001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E0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8900"/>
            <a:ext cx="8229600" cy="351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938B1DCE-078B-9B45-8AF1-08EF51FD2ECA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CC2035AD-ED86-F747-91EE-6D9099079B3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602301" y="373598"/>
            <a:ext cx="2176315" cy="962352"/>
            <a:chOff x="7550001" y="1111278"/>
            <a:chExt cx="962352" cy="962352"/>
          </a:xfrm>
        </p:grpSpPr>
        <p:sp>
          <p:nvSpPr>
            <p:cNvPr id="50" name="Rectangle 4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702F8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7604840" y="1315455"/>
              <a:ext cx="783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112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47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138</a:t>
              </a:r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9602302" y="3256124"/>
            <a:ext cx="962352" cy="962352"/>
            <a:chOff x="7550001" y="1111278"/>
            <a:chExt cx="962352" cy="962352"/>
          </a:xfrm>
          <a:solidFill>
            <a:srgbClr val="0099FF"/>
          </a:solidFill>
        </p:grpSpPr>
        <p:sp>
          <p:nvSpPr>
            <p:cNvPr id="57" name="Rectangle 56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F1B43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solidFill>
              <a:srgbClr val="F1B434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241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52</a:t>
              </a: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9602302" y="4578225"/>
            <a:ext cx="962352" cy="962352"/>
            <a:chOff x="7550001" y="1111278"/>
            <a:chExt cx="962352" cy="962352"/>
          </a:xfrm>
          <a:solidFill>
            <a:srgbClr val="CE0037"/>
          </a:solidFill>
        </p:grpSpPr>
        <p:sp>
          <p:nvSpPr>
            <p:cNvPr id="60" name="Rectangle 5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206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55</a:t>
              </a: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10816265" y="3256124"/>
            <a:ext cx="962352" cy="962352"/>
            <a:chOff x="7550001" y="1111278"/>
            <a:chExt cx="962352" cy="962352"/>
          </a:xfrm>
          <a:solidFill>
            <a:srgbClr val="00A9E0"/>
          </a:solidFill>
        </p:grpSpPr>
        <p:sp>
          <p:nvSpPr>
            <p:cNvPr id="63" name="Rectangle 62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169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224</a:t>
              </a: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10816265" y="4578225"/>
            <a:ext cx="962352" cy="962352"/>
            <a:chOff x="7550001" y="1111278"/>
            <a:chExt cx="962352" cy="962352"/>
          </a:xfrm>
          <a:solidFill>
            <a:srgbClr val="00BFB3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191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179</a:t>
              </a:r>
            </a:p>
          </p:txBody>
        </p:sp>
      </p:grpSp>
      <p:grpSp>
        <p:nvGrpSpPr>
          <p:cNvPr id="68" name="Group 67"/>
          <p:cNvGrpSpPr/>
          <p:nvPr userDrawn="1"/>
        </p:nvGrpSpPr>
        <p:grpSpPr>
          <a:xfrm>
            <a:off x="10816265" y="5888825"/>
            <a:ext cx="962352" cy="962352"/>
            <a:chOff x="7550001" y="1111278"/>
            <a:chExt cx="962352" cy="962352"/>
          </a:xfrm>
          <a:solidFill>
            <a:srgbClr val="A6BBC8"/>
          </a:solidFill>
        </p:grpSpPr>
        <p:sp>
          <p:nvSpPr>
            <p:cNvPr id="69" name="Rectangle 68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200</a:t>
              </a:r>
            </a:p>
          </p:txBody>
        </p:sp>
      </p:grpSp>
      <p:grpSp>
        <p:nvGrpSpPr>
          <p:cNvPr id="71" name="Group 70"/>
          <p:cNvGrpSpPr/>
          <p:nvPr userDrawn="1"/>
        </p:nvGrpSpPr>
        <p:grpSpPr>
          <a:xfrm>
            <a:off x="3626934" y="-1181201"/>
            <a:ext cx="962352" cy="962352"/>
            <a:chOff x="7550001" y="1111278"/>
            <a:chExt cx="962352" cy="962352"/>
          </a:xfrm>
          <a:solidFill>
            <a:srgbClr val="B08A42"/>
          </a:solidFill>
        </p:grpSpPr>
        <p:sp>
          <p:nvSpPr>
            <p:cNvPr id="72" name="Rectangle 71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176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66</a:t>
              </a:r>
            </a:p>
          </p:txBody>
        </p:sp>
      </p:grpSp>
      <p:grpSp>
        <p:nvGrpSpPr>
          <p:cNvPr id="74" name="Group 73"/>
          <p:cNvGrpSpPr/>
          <p:nvPr userDrawn="1"/>
        </p:nvGrpSpPr>
        <p:grpSpPr>
          <a:xfrm>
            <a:off x="9602302" y="1764521"/>
            <a:ext cx="962352" cy="962352"/>
            <a:chOff x="7550001" y="1111278"/>
            <a:chExt cx="962352" cy="962352"/>
          </a:xfrm>
          <a:solidFill>
            <a:srgbClr val="B5BD00"/>
          </a:solidFill>
        </p:grpSpPr>
        <p:sp>
          <p:nvSpPr>
            <p:cNvPr id="75" name="Rectangle 74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6" name="TextBox 75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181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0</a:t>
              </a:r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816265" y="1764521"/>
            <a:ext cx="962352" cy="962352"/>
            <a:chOff x="7550001" y="1111278"/>
            <a:chExt cx="962352" cy="962352"/>
          </a:xfrm>
          <a:solidFill>
            <a:srgbClr val="9FAEE5"/>
          </a:solidFill>
        </p:grpSpPr>
        <p:sp>
          <p:nvSpPr>
            <p:cNvPr id="78" name="Rectangle 77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159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174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229</a:t>
              </a:r>
            </a:p>
          </p:txBody>
        </p:sp>
      </p:grpSp>
      <p:grpSp>
        <p:nvGrpSpPr>
          <p:cNvPr id="80" name="Group 79"/>
          <p:cNvGrpSpPr/>
          <p:nvPr userDrawn="1"/>
        </p:nvGrpSpPr>
        <p:grpSpPr>
          <a:xfrm>
            <a:off x="396254" y="-1181548"/>
            <a:ext cx="1978646" cy="962352"/>
            <a:chOff x="7550001" y="1111278"/>
            <a:chExt cx="962352" cy="962352"/>
          </a:xfrm>
          <a:solidFill>
            <a:srgbClr val="003366"/>
          </a:solidFill>
        </p:grpSpPr>
        <p:sp>
          <p:nvSpPr>
            <p:cNvPr id="81" name="Rectangle 80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2" name="TextBox 81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51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102</a:t>
              </a:r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2522034" y="-1181201"/>
            <a:ext cx="962352" cy="962352"/>
            <a:chOff x="7550001" y="1111278"/>
            <a:chExt cx="962352" cy="962352"/>
          </a:xfrm>
          <a:solidFill>
            <a:srgbClr val="42B6E6"/>
          </a:solidFill>
        </p:grpSpPr>
        <p:sp>
          <p:nvSpPr>
            <p:cNvPr id="84" name="Rectangle 83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230</a:t>
              </a:r>
            </a:p>
          </p:txBody>
        </p:sp>
      </p:grpSp>
      <p:sp>
        <p:nvSpPr>
          <p:cNvPr id="86" name="TextBox 85"/>
          <p:cNvSpPr txBox="1"/>
          <p:nvPr userDrawn="1"/>
        </p:nvSpPr>
        <p:spPr>
          <a:xfrm>
            <a:off x="396254" y="-162807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Top line palette</a:t>
            </a:r>
          </a:p>
        </p:txBody>
      </p:sp>
      <p:sp>
        <p:nvSpPr>
          <p:cNvPr id="87" name="TextBox 86"/>
          <p:cNvSpPr txBox="1"/>
          <p:nvPr userDrawn="1"/>
        </p:nvSpPr>
        <p:spPr>
          <a:xfrm>
            <a:off x="9602302" y="-7603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Education palette</a:t>
            </a:r>
          </a:p>
        </p:txBody>
      </p:sp>
      <p:sp>
        <p:nvSpPr>
          <p:cNvPr id="88" name="TextBox 87"/>
          <p:cNvSpPr txBox="1"/>
          <p:nvPr userDrawn="1"/>
        </p:nvSpPr>
        <p:spPr>
          <a:xfrm>
            <a:off x="9602301" y="1404522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Undergrad</a:t>
            </a:r>
          </a:p>
        </p:txBody>
      </p:sp>
      <p:sp>
        <p:nvSpPr>
          <p:cNvPr id="89" name="TextBox 88"/>
          <p:cNvSpPr txBox="1"/>
          <p:nvPr userDrawn="1"/>
        </p:nvSpPr>
        <p:spPr>
          <a:xfrm>
            <a:off x="10816265" y="1402065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Postgrad</a:t>
            </a:r>
          </a:p>
        </p:txBody>
      </p:sp>
      <p:sp>
        <p:nvSpPr>
          <p:cNvPr id="90" name="TextBox 89"/>
          <p:cNvSpPr txBox="1"/>
          <p:nvPr userDrawn="1"/>
        </p:nvSpPr>
        <p:spPr>
          <a:xfrm>
            <a:off x="9602301" y="296820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ALSS</a:t>
            </a:r>
          </a:p>
        </p:txBody>
      </p:sp>
      <p:sp>
        <p:nvSpPr>
          <p:cNvPr id="91" name="TextBox 90"/>
          <p:cNvSpPr txBox="1"/>
          <p:nvPr userDrawn="1"/>
        </p:nvSpPr>
        <p:spPr>
          <a:xfrm>
            <a:off x="10816265" y="296574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HSCE</a:t>
            </a:r>
          </a:p>
        </p:txBody>
      </p:sp>
      <p:sp>
        <p:nvSpPr>
          <p:cNvPr id="92" name="TextBox 91"/>
          <p:cNvSpPr txBox="1"/>
          <p:nvPr userDrawn="1"/>
        </p:nvSpPr>
        <p:spPr>
          <a:xfrm>
            <a:off x="9602301" y="430368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MS</a:t>
            </a:r>
          </a:p>
        </p:txBody>
      </p:sp>
      <p:sp>
        <p:nvSpPr>
          <p:cNvPr id="93" name="TextBox 92"/>
          <p:cNvSpPr txBox="1"/>
          <p:nvPr userDrawn="1"/>
        </p:nvSpPr>
        <p:spPr>
          <a:xfrm>
            <a:off x="10816265" y="43012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S&amp;T</a:t>
            </a:r>
          </a:p>
        </p:txBody>
      </p:sp>
      <p:sp>
        <p:nvSpPr>
          <p:cNvPr id="94" name="TextBox 93"/>
          <p:cNvSpPr txBox="1"/>
          <p:nvPr userDrawn="1"/>
        </p:nvSpPr>
        <p:spPr>
          <a:xfrm>
            <a:off x="10816265" y="56118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LAIBS</a:t>
            </a:r>
          </a:p>
        </p:txBody>
      </p:sp>
      <p:pic>
        <p:nvPicPr>
          <p:cNvPr id="96" name="Picture 95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865428"/>
            <a:ext cx="2045208" cy="679704"/>
          </a:xfrm>
          <a:prstGeom prst="rect">
            <a:avLst/>
          </a:prstGeom>
        </p:spPr>
      </p:pic>
      <p:pic>
        <p:nvPicPr>
          <p:cNvPr id="97" name="Picture 96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" y="285826"/>
            <a:ext cx="2045208" cy="679704"/>
          </a:xfrm>
          <a:prstGeom prst="rect">
            <a:avLst/>
          </a:prstGeom>
        </p:spPr>
      </p:pic>
      <p:pic>
        <p:nvPicPr>
          <p:cNvPr id="98" name="Picture 97" descr="Anglia_Ruskin_Logo_RGB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14393"/>
            <a:ext cx="2045208" cy="679704"/>
          </a:xfrm>
          <a:prstGeom prst="rect">
            <a:avLst/>
          </a:prstGeom>
        </p:spPr>
      </p:pic>
      <p:pic>
        <p:nvPicPr>
          <p:cNvPr id="99" name="Picture 98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001817"/>
            <a:ext cx="2045208" cy="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7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bg1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Arial"/>
          <a:ea typeface="+mn-ea"/>
          <a:cs typeface="Arial"/>
        </a:defRPr>
      </a:lvl1pPr>
      <a:lvl2pPr marL="8001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BF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8900"/>
            <a:ext cx="8229600" cy="351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938B1DCE-078B-9B45-8AF1-08EF51FD2ECA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CC2035AD-ED86-F747-91EE-6D9099079B3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602301" y="373598"/>
            <a:ext cx="2176315" cy="962352"/>
            <a:chOff x="7550001" y="1111278"/>
            <a:chExt cx="962352" cy="962352"/>
          </a:xfrm>
        </p:grpSpPr>
        <p:sp>
          <p:nvSpPr>
            <p:cNvPr id="50" name="Rectangle 4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702F8A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 userDrawn="1"/>
          </p:nvSpPr>
          <p:spPr>
            <a:xfrm>
              <a:off x="7604840" y="1315455"/>
              <a:ext cx="783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112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47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138</a:t>
              </a:r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9602302" y="3256124"/>
            <a:ext cx="962352" cy="962352"/>
            <a:chOff x="7550001" y="1111278"/>
            <a:chExt cx="962352" cy="962352"/>
          </a:xfrm>
          <a:solidFill>
            <a:srgbClr val="0099FF"/>
          </a:solidFill>
        </p:grpSpPr>
        <p:sp>
          <p:nvSpPr>
            <p:cNvPr id="57" name="Rectangle 56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solidFill>
              <a:srgbClr val="F1B43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solidFill>
              <a:srgbClr val="F1B434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241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52</a:t>
              </a: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9602302" y="4578225"/>
            <a:ext cx="962352" cy="962352"/>
            <a:chOff x="7550001" y="1111278"/>
            <a:chExt cx="962352" cy="962352"/>
          </a:xfrm>
          <a:solidFill>
            <a:srgbClr val="CE0037"/>
          </a:solidFill>
        </p:grpSpPr>
        <p:sp>
          <p:nvSpPr>
            <p:cNvPr id="60" name="Rectangle 59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206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55</a:t>
              </a: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10816265" y="3256124"/>
            <a:ext cx="962352" cy="962352"/>
            <a:chOff x="7550001" y="1111278"/>
            <a:chExt cx="962352" cy="962352"/>
          </a:xfrm>
          <a:solidFill>
            <a:srgbClr val="00A9E0"/>
          </a:solidFill>
        </p:grpSpPr>
        <p:sp>
          <p:nvSpPr>
            <p:cNvPr id="63" name="Rectangle 62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169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224</a:t>
              </a: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10816265" y="4578225"/>
            <a:ext cx="962352" cy="962352"/>
            <a:chOff x="7550001" y="1111278"/>
            <a:chExt cx="962352" cy="962352"/>
          </a:xfrm>
          <a:solidFill>
            <a:srgbClr val="00BFB3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191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179</a:t>
              </a:r>
            </a:p>
          </p:txBody>
        </p:sp>
      </p:grpSp>
      <p:grpSp>
        <p:nvGrpSpPr>
          <p:cNvPr id="68" name="Group 67"/>
          <p:cNvGrpSpPr/>
          <p:nvPr userDrawn="1"/>
        </p:nvGrpSpPr>
        <p:grpSpPr>
          <a:xfrm>
            <a:off x="10816265" y="5888825"/>
            <a:ext cx="962352" cy="962352"/>
            <a:chOff x="7550001" y="1111278"/>
            <a:chExt cx="962352" cy="962352"/>
          </a:xfrm>
          <a:solidFill>
            <a:srgbClr val="A6BBC8"/>
          </a:solidFill>
        </p:grpSpPr>
        <p:sp>
          <p:nvSpPr>
            <p:cNvPr id="69" name="Rectangle 68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0" name="TextBox 69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187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200</a:t>
              </a:r>
            </a:p>
          </p:txBody>
        </p:sp>
      </p:grpSp>
      <p:grpSp>
        <p:nvGrpSpPr>
          <p:cNvPr id="71" name="Group 70"/>
          <p:cNvGrpSpPr/>
          <p:nvPr userDrawn="1"/>
        </p:nvGrpSpPr>
        <p:grpSpPr>
          <a:xfrm>
            <a:off x="3626934" y="-1181201"/>
            <a:ext cx="962352" cy="962352"/>
            <a:chOff x="7550001" y="1111278"/>
            <a:chExt cx="962352" cy="962352"/>
          </a:xfrm>
          <a:solidFill>
            <a:srgbClr val="B08A42"/>
          </a:solidFill>
        </p:grpSpPr>
        <p:sp>
          <p:nvSpPr>
            <p:cNvPr id="72" name="Rectangle 71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176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138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66</a:t>
              </a:r>
            </a:p>
          </p:txBody>
        </p:sp>
      </p:grpSp>
      <p:grpSp>
        <p:nvGrpSpPr>
          <p:cNvPr id="74" name="Group 73"/>
          <p:cNvGrpSpPr/>
          <p:nvPr userDrawn="1"/>
        </p:nvGrpSpPr>
        <p:grpSpPr>
          <a:xfrm>
            <a:off x="9602302" y="1764521"/>
            <a:ext cx="962352" cy="962352"/>
            <a:chOff x="7550001" y="1111278"/>
            <a:chExt cx="962352" cy="962352"/>
          </a:xfrm>
          <a:solidFill>
            <a:srgbClr val="B5BD00"/>
          </a:solidFill>
        </p:grpSpPr>
        <p:sp>
          <p:nvSpPr>
            <p:cNvPr id="75" name="Rectangle 74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6" name="TextBox 75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181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0</a:t>
              </a:r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816265" y="1764521"/>
            <a:ext cx="962352" cy="962352"/>
            <a:chOff x="7550001" y="1111278"/>
            <a:chExt cx="962352" cy="962352"/>
          </a:xfrm>
          <a:solidFill>
            <a:srgbClr val="9FAEE5"/>
          </a:solidFill>
        </p:grpSpPr>
        <p:sp>
          <p:nvSpPr>
            <p:cNvPr id="78" name="Rectangle 77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159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174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229</a:t>
              </a:r>
            </a:p>
          </p:txBody>
        </p:sp>
      </p:grpSp>
      <p:grpSp>
        <p:nvGrpSpPr>
          <p:cNvPr id="80" name="Group 79"/>
          <p:cNvGrpSpPr/>
          <p:nvPr userDrawn="1"/>
        </p:nvGrpSpPr>
        <p:grpSpPr>
          <a:xfrm>
            <a:off x="396254" y="-1181548"/>
            <a:ext cx="1978646" cy="962352"/>
            <a:chOff x="7550001" y="1111278"/>
            <a:chExt cx="962352" cy="962352"/>
          </a:xfrm>
          <a:solidFill>
            <a:srgbClr val="003366"/>
          </a:solidFill>
        </p:grpSpPr>
        <p:sp>
          <p:nvSpPr>
            <p:cNvPr id="81" name="Rectangle 80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2" name="TextBox 81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51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102</a:t>
              </a:r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2522034" y="-1181201"/>
            <a:ext cx="962352" cy="962352"/>
            <a:chOff x="7550001" y="1111278"/>
            <a:chExt cx="962352" cy="962352"/>
          </a:xfrm>
          <a:solidFill>
            <a:srgbClr val="42B6E6"/>
          </a:solidFill>
        </p:grpSpPr>
        <p:sp>
          <p:nvSpPr>
            <p:cNvPr id="84" name="Rectangle 83"/>
            <p:cNvSpPr/>
            <p:nvPr userDrawn="1"/>
          </p:nvSpPr>
          <p:spPr>
            <a:xfrm>
              <a:off x="7550001" y="1111278"/>
              <a:ext cx="962352" cy="96235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7674015" y="1315455"/>
              <a:ext cx="714324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R= 66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G= 182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</a:rPr>
                <a:t>B= 230</a:t>
              </a:r>
            </a:p>
          </p:txBody>
        </p:sp>
      </p:grpSp>
      <p:sp>
        <p:nvSpPr>
          <p:cNvPr id="86" name="TextBox 85"/>
          <p:cNvSpPr txBox="1"/>
          <p:nvPr userDrawn="1"/>
        </p:nvSpPr>
        <p:spPr>
          <a:xfrm>
            <a:off x="396254" y="-1628076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Top line palette</a:t>
            </a:r>
          </a:p>
        </p:txBody>
      </p:sp>
      <p:sp>
        <p:nvSpPr>
          <p:cNvPr id="87" name="TextBox 86"/>
          <p:cNvSpPr txBox="1"/>
          <p:nvPr userDrawn="1"/>
        </p:nvSpPr>
        <p:spPr>
          <a:xfrm>
            <a:off x="9602302" y="-7603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latin typeface="Arial"/>
                <a:cs typeface="Arial"/>
              </a:rPr>
              <a:t>Education palette</a:t>
            </a:r>
          </a:p>
        </p:txBody>
      </p:sp>
      <p:sp>
        <p:nvSpPr>
          <p:cNvPr id="88" name="TextBox 87"/>
          <p:cNvSpPr txBox="1"/>
          <p:nvPr userDrawn="1"/>
        </p:nvSpPr>
        <p:spPr>
          <a:xfrm>
            <a:off x="9602301" y="1404522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Undergrad</a:t>
            </a:r>
          </a:p>
        </p:txBody>
      </p:sp>
      <p:sp>
        <p:nvSpPr>
          <p:cNvPr id="89" name="TextBox 88"/>
          <p:cNvSpPr txBox="1"/>
          <p:nvPr userDrawn="1"/>
        </p:nvSpPr>
        <p:spPr>
          <a:xfrm>
            <a:off x="10816265" y="1402065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Postgrad</a:t>
            </a:r>
          </a:p>
        </p:txBody>
      </p:sp>
      <p:sp>
        <p:nvSpPr>
          <p:cNvPr id="90" name="TextBox 89"/>
          <p:cNvSpPr txBox="1"/>
          <p:nvPr userDrawn="1"/>
        </p:nvSpPr>
        <p:spPr>
          <a:xfrm>
            <a:off x="9602301" y="296820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ALSS</a:t>
            </a:r>
          </a:p>
        </p:txBody>
      </p:sp>
      <p:sp>
        <p:nvSpPr>
          <p:cNvPr id="91" name="TextBox 90"/>
          <p:cNvSpPr txBox="1"/>
          <p:nvPr userDrawn="1"/>
        </p:nvSpPr>
        <p:spPr>
          <a:xfrm>
            <a:off x="10816265" y="296574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HSCE</a:t>
            </a:r>
          </a:p>
        </p:txBody>
      </p:sp>
      <p:sp>
        <p:nvSpPr>
          <p:cNvPr id="92" name="TextBox 91"/>
          <p:cNvSpPr txBox="1"/>
          <p:nvPr userDrawn="1"/>
        </p:nvSpPr>
        <p:spPr>
          <a:xfrm>
            <a:off x="9602301" y="4303683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MS</a:t>
            </a:r>
          </a:p>
        </p:txBody>
      </p:sp>
      <p:sp>
        <p:nvSpPr>
          <p:cNvPr id="93" name="TextBox 92"/>
          <p:cNvSpPr txBox="1"/>
          <p:nvPr userDrawn="1"/>
        </p:nvSpPr>
        <p:spPr>
          <a:xfrm>
            <a:off x="10816265" y="43012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S&amp;T</a:t>
            </a:r>
          </a:p>
        </p:txBody>
      </p:sp>
      <p:sp>
        <p:nvSpPr>
          <p:cNvPr id="94" name="TextBox 93"/>
          <p:cNvSpPr txBox="1"/>
          <p:nvPr userDrawn="1"/>
        </p:nvSpPr>
        <p:spPr>
          <a:xfrm>
            <a:off x="10816265" y="5611826"/>
            <a:ext cx="962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latin typeface="Arial"/>
                <a:cs typeface="Arial"/>
              </a:rPr>
              <a:t>LAIBS</a:t>
            </a:r>
          </a:p>
        </p:txBody>
      </p:sp>
      <p:pic>
        <p:nvPicPr>
          <p:cNvPr id="96" name="Picture 95" descr="Anglia_Ruskin_Logo_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865428"/>
            <a:ext cx="2045208" cy="679704"/>
          </a:xfrm>
          <a:prstGeom prst="rect">
            <a:avLst/>
          </a:prstGeom>
        </p:spPr>
      </p:pic>
      <p:pic>
        <p:nvPicPr>
          <p:cNvPr id="97" name="Picture 96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" y="285826"/>
            <a:ext cx="2045208" cy="679704"/>
          </a:xfrm>
          <a:prstGeom prst="rect">
            <a:avLst/>
          </a:prstGeom>
        </p:spPr>
      </p:pic>
      <p:pic>
        <p:nvPicPr>
          <p:cNvPr id="98" name="Picture 97" descr="Anglia_Ruskin_Logo_RGB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14393"/>
            <a:ext cx="2045208" cy="679704"/>
          </a:xfrm>
          <a:prstGeom prst="rect">
            <a:avLst/>
          </a:prstGeom>
        </p:spPr>
      </p:pic>
      <p:pic>
        <p:nvPicPr>
          <p:cNvPr id="99" name="Picture 98" descr="Anglia_Ruskin_Logo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1001817"/>
            <a:ext cx="2045208" cy="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7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rgbClr val="FFFFFF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1pPr>
      <a:lvl2pPr marL="8001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2pPr>
      <a:lvl3pPr marL="12573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6393"/>
            <a:ext cx="9144000" cy="2541767"/>
          </a:xfrm>
          <a:prstGeom prst="rect">
            <a:avLst/>
          </a:prstGeo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85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5220" y="2782614"/>
            <a:ext cx="4753560" cy="4075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76" y="1654700"/>
            <a:ext cx="8568048" cy="857250"/>
          </a:xfrm>
        </p:spPr>
        <p:txBody>
          <a:bodyPr/>
          <a:lstStyle/>
          <a:p>
            <a:pPr algn="ctr"/>
            <a:r>
              <a:rPr lang="en-US" sz="3600" dirty="0"/>
              <a:t>Emergent Gaming Technologies</a:t>
            </a:r>
            <a:br>
              <a:rPr lang="en-US" sz="3600" dirty="0"/>
            </a:br>
            <a:r>
              <a:rPr lang="en-US" sz="2400" dirty="0"/>
              <a:t>Week 10 - B: Evaluative Report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9397" y="3347003"/>
            <a:ext cx="7825206" cy="6219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Evaluative Report</a:t>
            </a:r>
          </a:p>
        </p:txBody>
      </p:sp>
    </p:spTree>
    <p:extLst>
      <p:ext uri="{BB962C8B-B14F-4D97-AF65-F5344CB8AC3E}">
        <p14:creationId xmlns:p14="http://schemas.microsoft.com/office/powerpoint/2010/main" val="318360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077588"/>
            <a:ext cx="8229600" cy="1143000"/>
          </a:xfrm>
        </p:spPr>
        <p:txBody>
          <a:bodyPr/>
          <a:lstStyle/>
          <a:p>
            <a:r>
              <a:rPr lang="en-GB" sz="3600" dirty="0"/>
              <a:t>This lecture will cover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059668"/>
              </p:ext>
            </p:extLst>
          </p:nvPr>
        </p:nvGraphicFramePr>
        <p:xfrm>
          <a:off x="1761214" y="2595851"/>
          <a:ext cx="525183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1837">
                  <a:extLst>
                    <a:ext uri="{9D8B030D-6E8A-4147-A177-3AD203B41FA5}">
                      <a16:colId xmlns:a16="http://schemas.microsoft.com/office/drawing/2014/main" val="2262878064"/>
                    </a:ext>
                  </a:extLst>
                </a:gridCol>
              </a:tblGrid>
              <a:tr h="3405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Topics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99287"/>
                  </a:ext>
                </a:extLst>
              </a:tr>
              <a:tr h="3405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What to include on the Evaluative Report?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231115"/>
                  </a:ext>
                </a:extLst>
              </a:tr>
              <a:tr h="340562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Critical evaluation of the chosen technology.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349159"/>
                  </a:ext>
                </a:extLst>
              </a:tr>
              <a:tr h="3405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Critical evaluation of</a:t>
                      </a:r>
                      <a:r>
                        <a:rPr lang="en-GB" baseline="0" dirty="0"/>
                        <a:t> implemented mechanics.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1058"/>
                  </a:ext>
                </a:extLst>
              </a:tr>
              <a:tr h="340562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critical evaluation of the functionality of the artefact. 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090701"/>
                  </a:ext>
                </a:extLst>
              </a:tr>
              <a:tr h="340562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Obstacles faced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273842"/>
                  </a:ext>
                </a:extLst>
              </a:tr>
              <a:tr h="34056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Marking 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1559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4598894" y="455276"/>
            <a:ext cx="4273033" cy="300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rgbClr val="003366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/>
            <a:r>
              <a:rPr lang="en-US" sz="1600" b="0" dirty="0">
                <a:solidFill>
                  <a:schemeClr val="bg1">
                    <a:lumMod val="65000"/>
                  </a:schemeClr>
                </a:solidFill>
              </a:rPr>
              <a:t>Emergent Gaming Technologies: Week 10-B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05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Evaluation of the chosen technology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2212" y="2637627"/>
            <a:ext cx="7959046" cy="4039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1717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2000" dirty="0"/>
          </a:p>
          <a:p>
            <a:pPr algn="just"/>
            <a:r>
              <a:rPr lang="en-GB" sz="2000" dirty="0"/>
              <a:t>Evaluate the overall performance of the chosen technology.</a:t>
            </a:r>
          </a:p>
          <a:p>
            <a:pPr algn="just"/>
            <a:endParaRPr lang="en-GB" sz="2000" dirty="0"/>
          </a:p>
          <a:p>
            <a:pPr lvl="1" algn="just"/>
            <a:r>
              <a:rPr lang="en-GB" sz="2000" dirty="0"/>
              <a:t>How difficult is to achieve the recommended set up?</a:t>
            </a:r>
          </a:p>
          <a:p>
            <a:pPr lvl="1" algn="just"/>
            <a:r>
              <a:rPr lang="en-GB" sz="2000" dirty="0"/>
              <a:t>How difficult it is to use the technology?</a:t>
            </a:r>
          </a:p>
          <a:p>
            <a:pPr lvl="1" algn="just"/>
            <a:r>
              <a:rPr lang="en-GB" sz="2000" dirty="0"/>
              <a:t>If you are using a physical gadget to store user input: How does it compare to traditional forms of input (keyboard and mouse).</a:t>
            </a:r>
          </a:p>
          <a:p>
            <a:pPr lvl="1" algn="just"/>
            <a:r>
              <a:rPr lang="en-GB" sz="2000" dirty="0"/>
              <a:t>Evaluate strengths and flaws of the chosen technology.</a:t>
            </a:r>
          </a:p>
          <a:p>
            <a:pPr marL="457200" lvl="1" indent="0" algn="just">
              <a:buNone/>
            </a:pPr>
            <a:endParaRPr lang="en-GB" sz="2000" dirty="0"/>
          </a:p>
          <a:p>
            <a:pPr lvl="1" algn="just"/>
            <a:r>
              <a:rPr lang="en-GB" sz="2000" dirty="0"/>
              <a:t>If you are developing an algorithm:</a:t>
            </a:r>
          </a:p>
          <a:p>
            <a:pPr lvl="2" algn="just"/>
            <a:r>
              <a:rPr lang="en-GB" sz="2000" dirty="0"/>
              <a:t>Evaluate its performance, how fast does it achieve the desired results.</a:t>
            </a:r>
          </a:p>
          <a:p>
            <a:pPr lvl="2" algn="just"/>
            <a:r>
              <a:rPr lang="en-GB" sz="2000" dirty="0"/>
              <a:t>How difficult would it be to implement your algorithm in a different project.</a:t>
            </a:r>
          </a:p>
          <a:p>
            <a:pPr lvl="2" algn="just"/>
            <a:r>
              <a:rPr lang="en-GB" sz="2000" dirty="0"/>
              <a:t>How can your algorithm improve Virtual Environment development workflow. </a:t>
            </a:r>
          </a:p>
          <a:p>
            <a:pPr marL="0" indent="0" algn="just">
              <a:buNone/>
            </a:pPr>
            <a:endParaRPr lang="en-GB" sz="2000" dirty="0"/>
          </a:p>
          <a:p>
            <a:pPr marL="0" indent="0" algn="just">
              <a:buNone/>
            </a:pPr>
            <a:endParaRPr lang="en-GB" sz="2000" dirty="0"/>
          </a:p>
          <a:p>
            <a:pPr algn="just"/>
            <a:endParaRPr lang="en-GB" sz="9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98894" y="455276"/>
            <a:ext cx="4273033" cy="300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rgbClr val="003366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/>
            <a:r>
              <a:rPr lang="en-US" sz="1600" b="0" dirty="0">
                <a:solidFill>
                  <a:schemeClr val="bg1">
                    <a:lumMod val="65000"/>
                  </a:schemeClr>
                </a:solidFill>
              </a:rPr>
              <a:t>Emergent Gaming Technologies: Week 10-B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8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572212" y="2156365"/>
            <a:ext cx="7959046" cy="470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1717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2000" dirty="0"/>
          </a:p>
          <a:p>
            <a:pPr algn="just"/>
            <a:r>
              <a:rPr lang="en-GB" sz="2000" dirty="0"/>
              <a:t>Provide a detailed evaluation of the core mechanics of your applications.</a:t>
            </a:r>
          </a:p>
          <a:p>
            <a:pPr algn="just"/>
            <a:endParaRPr lang="en-GB" sz="2000" dirty="0"/>
          </a:p>
          <a:p>
            <a:pPr algn="just"/>
            <a:r>
              <a:rPr lang="en-GB" sz="2000" b="1" dirty="0"/>
              <a:t>Provide relevant reasons to support the implementation of each of your core mechanics.</a:t>
            </a:r>
          </a:p>
          <a:p>
            <a:pPr algn="just"/>
            <a:endParaRPr lang="en-GB" sz="2000" dirty="0"/>
          </a:p>
          <a:p>
            <a:pPr algn="just"/>
            <a:r>
              <a:rPr lang="en-GB" sz="2000" dirty="0"/>
              <a:t>Explain how are you exploiting the potential of the chosen technology.</a:t>
            </a:r>
          </a:p>
          <a:p>
            <a:pPr algn="just"/>
            <a:endParaRPr lang="en-GB" sz="2000" dirty="0"/>
          </a:p>
          <a:p>
            <a:pPr algn="just"/>
            <a:endParaRPr lang="en-GB" sz="2000" dirty="0"/>
          </a:p>
          <a:p>
            <a:pPr lvl="2" algn="just"/>
            <a:endParaRPr lang="en-GB" sz="2000" dirty="0"/>
          </a:p>
          <a:p>
            <a:pPr algn="just"/>
            <a:endParaRPr lang="en-GB" sz="2000" dirty="0"/>
          </a:p>
          <a:p>
            <a:pPr marL="0" indent="0" algn="just">
              <a:buNone/>
            </a:pPr>
            <a:endParaRPr lang="en-GB" sz="2000" dirty="0"/>
          </a:p>
          <a:p>
            <a:pPr marL="0" indent="0" algn="just">
              <a:buNone/>
            </a:pPr>
            <a:endParaRPr lang="en-GB" sz="2000" dirty="0"/>
          </a:p>
          <a:p>
            <a:pPr algn="just"/>
            <a:endParaRPr lang="en-GB" sz="900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</p:spPr>
        <p:txBody>
          <a:bodyPr/>
          <a:lstStyle/>
          <a:p>
            <a:r>
              <a:rPr lang="en-US" sz="3600" dirty="0"/>
              <a:t>Implemented Mechanics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98894" y="455276"/>
            <a:ext cx="4273033" cy="300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rgbClr val="003366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/>
            <a:r>
              <a:rPr lang="en-US" sz="1600" b="0" dirty="0">
                <a:solidFill>
                  <a:schemeClr val="bg1">
                    <a:lumMod val="65000"/>
                  </a:schemeClr>
                </a:solidFill>
              </a:rPr>
              <a:t>Emergent Gaming Technologies: Week 10-B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08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572212" y="2156365"/>
            <a:ext cx="7959046" cy="36067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1717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2000" dirty="0"/>
          </a:p>
          <a:p>
            <a:pPr algn="just"/>
            <a:r>
              <a:rPr lang="en-GB" sz="2000" dirty="0"/>
              <a:t>Provide a detailed evaluation of the functionality of your application:</a:t>
            </a:r>
          </a:p>
          <a:p>
            <a:pPr algn="just"/>
            <a:endParaRPr lang="en-GB" sz="2000" dirty="0"/>
          </a:p>
          <a:p>
            <a:pPr lvl="1" algn="just"/>
            <a:r>
              <a:rPr lang="en-GB" sz="2000" dirty="0"/>
              <a:t>What works as intended? </a:t>
            </a:r>
          </a:p>
          <a:p>
            <a:pPr lvl="1" algn="just"/>
            <a:endParaRPr lang="en-GB" sz="2000" dirty="0"/>
          </a:p>
          <a:p>
            <a:pPr lvl="1" algn="just"/>
            <a:r>
              <a:rPr lang="en-GB" sz="2000" dirty="0"/>
              <a:t>What doesn’t work as planned? : Explain why.</a:t>
            </a:r>
          </a:p>
          <a:p>
            <a:pPr lvl="1" algn="just"/>
            <a:endParaRPr lang="en-GB" sz="2000" dirty="0"/>
          </a:p>
          <a:p>
            <a:pPr lvl="1" algn="just"/>
            <a:r>
              <a:rPr lang="en-GB" sz="2000" dirty="0"/>
              <a:t>How possible bugs can be fixed on future iterations of the project?</a:t>
            </a:r>
          </a:p>
          <a:p>
            <a:pPr algn="just"/>
            <a:endParaRPr lang="en-GB" sz="2000" dirty="0"/>
          </a:p>
          <a:p>
            <a:pPr algn="just"/>
            <a:r>
              <a:rPr lang="en-GB" sz="2000" dirty="0"/>
              <a:t>If you are aware of any existing issue </a:t>
            </a:r>
            <a:r>
              <a:rPr lang="en-GB" sz="2000" b="1" dirty="0"/>
              <a:t>MENTION IT! </a:t>
            </a:r>
          </a:p>
          <a:p>
            <a:pPr lvl="2" algn="just"/>
            <a:endParaRPr lang="en-GB" sz="2000" dirty="0"/>
          </a:p>
          <a:p>
            <a:pPr algn="just"/>
            <a:endParaRPr lang="en-GB" sz="2000" dirty="0"/>
          </a:p>
          <a:p>
            <a:pPr marL="0" indent="0" algn="just">
              <a:buNone/>
            </a:pPr>
            <a:endParaRPr lang="en-GB" sz="2000" dirty="0"/>
          </a:p>
          <a:p>
            <a:pPr marL="0" indent="0" algn="just">
              <a:buNone/>
            </a:pPr>
            <a:endParaRPr lang="en-GB" sz="2000" dirty="0"/>
          </a:p>
          <a:p>
            <a:pPr algn="just"/>
            <a:endParaRPr lang="en-GB" sz="900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</p:spPr>
        <p:txBody>
          <a:bodyPr/>
          <a:lstStyle/>
          <a:p>
            <a:r>
              <a:rPr lang="en-US" sz="3600" dirty="0"/>
              <a:t>Performance of the artefact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98894" y="455276"/>
            <a:ext cx="4273033" cy="300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rgbClr val="003366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/>
            <a:r>
              <a:rPr lang="en-US" sz="1600" b="0" dirty="0">
                <a:solidFill>
                  <a:schemeClr val="bg1">
                    <a:lumMod val="65000"/>
                  </a:schemeClr>
                </a:solidFill>
              </a:rPr>
              <a:t>Emergent Gaming Technologies: Week 10-B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477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572212" y="2156365"/>
            <a:ext cx="7959046" cy="3606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7145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1717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2000" dirty="0"/>
          </a:p>
          <a:p>
            <a:pPr algn="just"/>
            <a:r>
              <a:rPr lang="en-GB" sz="2000" dirty="0"/>
              <a:t>Provide a detailed list of the problems you encountered during the development of your application.</a:t>
            </a:r>
          </a:p>
          <a:p>
            <a:pPr algn="just"/>
            <a:endParaRPr lang="en-GB" sz="2000" b="1" dirty="0"/>
          </a:p>
          <a:p>
            <a:pPr algn="just"/>
            <a:r>
              <a:rPr lang="en-GB" sz="2000" dirty="0"/>
              <a:t>For each problem, mention how did you solved it.  </a:t>
            </a:r>
          </a:p>
          <a:p>
            <a:pPr algn="just"/>
            <a:endParaRPr lang="en-GB" sz="2000" dirty="0"/>
          </a:p>
          <a:p>
            <a:pPr algn="just"/>
            <a:r>
              <a:rPr lang="en-GB" sz="2000" dirty="0"/>
              <a:t>If the final delivery of your application contains an known problem, mention how it could be solve in future iterations of the project.</a:t>
            </a:r>
          </a:p>
          <a:p>
            <a:pPr algn="just"/>
            <a:endParaRPr lang="en-GB" sz="2000" dirty="0"/>
          </a:p>
          <a:p>
            <a:pPr marL="0" indent="0" algn="just">
              <a:buNone/>
            </a:pPr>
            <a:endParaRPr lang="en-GB" sz="2000" dirty="0"/>
          </a:p>
          <a:p>
            <a:pPr marL="0" indent="0" algn="just">
              <a:buNone/>
            </a:pPr>
            <a:endParaRPr lang="en-GB" sz="2000" dirty="0"/>
          </a:p>
          <a:p>
            <a:pPr algn="just"/>
            <a:endParaRPr lang="en-GB" sz="900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260686"/>
            <a:ext cx="8229600" cy="1143000"/>
          </a:xfrm>
        </p:spPr>
        <p:txBody>
          <a:bodyPr/>
          <a:lstStyle/>
          <a:p>
            <a:r>
              <a:rPr lang="en-US" sz="3600" dirty="0"/>
              <a:t>Obstacles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98894" y="455276"/>
            <a:ext cx="4273033" cy="300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rgbClr val="003366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/>
            <a:r>
              <a:rPr lang="en-US" sz="1600" b="0" dirty="0">
                <a:solidFill>
                  <a:schemeClr val="bg1">
                    <a:lumMod val="65000"/>
                  </a:schemeClr>
                </a:solidFill>
              </a:rPr>
              <a:t>Emergent Gaming Technologies: Week 10-B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74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Marking Criteria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29" y="2908998"/>
            <a:ext cx="8248171" cy="285736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98894" y="455276"/>
            <a:ext cx="4273033" cy="300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rgbClr val="003366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/>
            <a:r>
              <a:rPr lang="en-US" sz="1600" b="0" dirty="0">
                <a:solidFill>
                  <a:schemeClr val="bg1">
                    <a:lumMod val="65000"/>
                  </a:schemeClr>
                </a:solidFill>
              </a:rPr>
              <a:t>Emergent Gaming Technologies: Week 10-B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91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1605"/>
            <a:ext cx="9144000" cy="2379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27075"/>
            <a:ext cx="8229600" cy="1143000"/>
          </a:xfrm>
        </p:spPr>
        <p:txBody>
          <a:bodyPr/>
          <a:lstStyle/>
          <a:p>
            <a:pPr algn="ctr"/>
            <a:r>
              <a:rPr lang="en-GB" sz="3600" dirty="0"/>
              <a:t>Questions?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67" b="-1767"/>
          <a:stretch/>
        </p:blipFill>
        <p:spPr>
          <a:xfrm>
            <a:off x="2195220" y="2870075"/>
            <a:ext cx="4753560" cy="4075386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98894" y="455276"/>
            <a:ext cx="4273033" cy="300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rgbClr val="003366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/>
            <a:r>
              <a:rPr lang="en-US" sz="1600" b="0" dirty="0">
                <a:solidFill>
                  <a:schemeClr val="bg1">
                    <a:lumMod val="65000"/>
                  </a:schemeClr>
                </a:solidFill>
              </a:rPr>
              <a:t>Emergent Gaming Technologies: Week 10-B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879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6437</TotalTime>
  <Words>356</Words>
  <Application>Microsoft Office PowerPoint</Application>
  <PresentationFormat>On-screen Show (4:3)</PresentationFormat>
  <Paragraphs>73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Calibri</vt:lpstr>
      <vt:lpstr>Georgia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Emergent Gaming Technologies Week 10 - B: Evaluative Report</vt:lpstr>
      <vt:lpstr>This lecture will cover</vt:lpstr>
      <vt:lpstr>Evaluation of the chosen technology</vt:lpstr>
      <vt:lpstr>Implemented Mechanics</vt:lpstr>
      <vt:lpstr>Performance of the artefact</vt:lpstr>
      <vt:lpstr>Obstacles</vt:lpstr>
      <vt:lpstr>Marking Criteria</vt:lpstr>
      <vt:lpstr>Questions?</vt:lpstr>
    </vt:vector>
  </TitlesOfParts>
  <Company>Anglia Ruskin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Mario Alejandro Bagnoli Londoño</dc:creator>
  <cp:lastModifiedBy>Kintija Karnicka</cp:lastModifiedBy>
  <cp:revision>307</cp:revision>
  <dcterms:created xsi:type="dcterms:W3CDTF">2014-10-02T14:24:42Z</dcterms:created>
  <dcterms:modified xsi:type="dcterms:W3CDTF">2018-11-25T19:32:48Z</dcterms:modified>
</cp:coreProperties>
</file>